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257" r:id="rId3"/>
    <p:sldId id="334" r:id="rId4"/>
    <p:sldId id="335" r:id="rId5"/>
    <p:sldId id="336" r:id="rId6"/>
    <p:sldId id="339" r:id="rId7"/>
    <p:sldId id="341" r:id="rId8"/>
    <p:sldId id="340" r:id="rId9"/>
    <p:sldId id="280" r:id="rId10"/>
    <p:sldId id="332" r:id="rId11"/>
    <p:sldId id="328" r:id="rId12"/>
    <p:sldId id="331" r:id="rId13"/>
    <p:sldId id="330" r:id="rId14"/>
    <p:sldId id="313" r:id="rId15"/>
  </p:sldIdLst>
  <p:sldSz cx="9144000" cy="6858000" type="screen4x3"/>
  <p:notesSz cx="6648450" cy="97742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66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411" autoAdjust="0"/>
    <p:restoredTop sz="97121" autoAdjust="0"/>
  </p:normalViewPr>
  <p:slideViewPr>
    <p:cSldViewPr>
      <p:cViewPr>
        <p:scale>
          <a:sx n="90" d="100"/>
          <a:sy n="90" d="100"/>
        </p:scale>
        <p:origin x="-1194"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notesViewPr>
    <p:cSldViewPr>
      <p:cViewPr varScale="1">
        <p:scale>
          <a:sx n="57" d="100"/>
          <a:sy n="57" d="100"/>
        </p:scale>
        <p:origin x="-2520" y="-84"/>
      </p:cViewPr>
      <p:guideLst>
        <p:guide orient="horz" pos="3079"/>
        <p:guide pos="209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0995" cy="488712"/>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765916" y="0"/>
            <a:ext cx="2880995" cy="488712"/>
          </a:xfrm>
          <a:prstGeom prst="rect">
            <a:avLst/>
          </a:prstGeom>
        </p:spPr>
        <p:txBody>
          <a:bodyPr vert="horz" lIns="91440" tIns="45720" rIns="91440" bIns="45720" rtlCol="0"/>
          <a:lstStyle>
            <a:lvl1pPr algn="r">
              <a:defRPr sz="1200"/>
            </a:lvl1pPr>
          </a:lstStyle>
          <a:p>
            <a:pPr>
              <a:defRPr/>
            </a:pPr>
            <a:fld id="{2A7B0C48-C3AB-494E-9EE2-BAC86AFD4475}" type="datetimeFigureOut">
              <a:rPr lang="fr-FR"/>
              <a:pPr>
                <a:defRPr/>
              </a:pPr>
              <a:t>12/07/2011</a:t>
            </a:fld>
            <a:endParaRPr lang="fr-FR"/>
          </a:p>
        </p:txBody>
      </p:sp>
      <p:sp>
        <p:nvSpPr>
          <p:cNvPr id="5" name="Espace réservé du numéro de diapositive 4"/>
          <p:cNvSpPr>
            <a:spLocks noGrp="1"/>
          </p:cNvSpPr>
          <p:nvPr>
            <p:ph type="sldNum" sz="quarter" idx="3"/>
          </p:nvPr>
        </p:nvSpPr>
        <p:spPr>
          <a:xfrm>
            <a:off x="3765916" y="9283830"/>
            <a:ext cx="2880995" cy="488712"/>
          </a:xfrm>
          <a:prstGeom prst="rect">
            <a:avLst/>
          </a:prstGeom>
        </p:spPr>
        <p:txBody>
          <a:bodyPr vert="horz" lIns="91440" tIns="45720" rIns="91440" bIns="45720" rtlCol="0" anchor="b"/>
          <a:lstStyle>
            <a:lvl1pPr algn="r">
              <a:defRPr sz="1200"/>
            </a:lvl1pPr>
          </a:lstStyle>
          <a:p>
            <a:pPr>
              <a:defRPr/>
            </a:pPr>
            <a:fld id="{548EA83E-3110-4722-BC88-8EABE7CA3A20}" type="slidenum">
              <a:rPr lang="fr-FR"/>
              <a:pPr>
                <a:defRPr/>
              </a:pPr>
              <a:t>‹Nº›</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0995" cy="4887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765916" y="0"/>
            <a:ext cx="2880995" cy="4887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3AB740-BB13-4CF4-A47E-C213C2C8A148}" type="datetimeFigureOut">
              <a:rPr lang="es-ES"/>
              <a:pPr>
                <a:defRPr/>
              </a:pPr>
              <a:t>12/07/2011</a:t>
            </a:fld>
            <a:endParaRPr lang="es-ES"/>
          </a:p>
        </p:txBody>
      </p:sp>
      <p:sp>
        <p:nvSpPr>
          <p:cNvPr id="4" name="3 Marcador de imagen de diapositiva"/>
          <p:cNvSpPr>
            <a:spLocks noGrp="1" noRot="1" noChangeAspect="1"/>
          </p:cNvSpPr>
          <p:nvPr>
            <p:ph type="sldImg" idx="2"/>
          </p:nvPr>
        </p:nvSpPr>
        <p:spPr>
          <a:xfrm>
            <a:off x="881063" y="733425"/>
            <a:ext cx="4886325" cy="3665538"/>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64845" y="4642763"/>
            <a:ext cx="5318760" cy="439840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283830"/>
            <a:ext cx="2880995" cy="488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765916" y="9283830"/>
            <a:ext cx="2880995" cy="488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A6A046A-5CF9-4AE5-BD5C-AA190863B61C}"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b="1" dirty="0" err="1" smtClean="0"/>
              <a:t>Portada</a:t>
            </a:r>
            <a:r>
              <a:rPr lang="fr-FR" b="1" dirty="0" smtClean="0"/>
              <a:t> de </a:t>
            </a:r>
            <a:r>
              <a:rPr lang="fr-FR" b="1" dirty="0" err="1" smtClean="0"/>
              <a:t>presentación</a:t>
            </a:r>
            <a:r>
              <a:rPr lang="fr-FR" b="1" dirty="0" smtClean="0"/>
              <a:t> </a:t>
            </a:r>
          </a:p>
          <a:p>
            <a:r>
              <a:rPr lang="es-CO" dirty="0" smtClean="0"/>
              <a:t>La plantilla de portada debe contener el titulo de la presentación, el cual debe ser corto, concreto y no debe superar más de 3 líneas. El texto debe ir escrito en gris </a:t>
            </a:r>
            <a:r>
              <a:rPr lang="es-CO" dirty="0" err="1" smtClean="0"/>
              <a:t>Gill</a:t>
            </a:r>
            <a:r>
              <a:rPr lang="es-CO" dirty="0" smtClean="0"/>
              <a:t> </a:t>
            </a:r>
            <a:r>
              <a:rPr lang="es-CO" dirty="0" err="1" smtClean="0"/>
              <a:t>Sans</a:t>
            </a:r>
            <a:r>
              <a:rPr lang="es-CO" dirty="0" smtClean="0"/>
              <a:t> 24 regular a 34 </a:t>
            </a:r>
            <a:r>
              <a:rPr lang="es-CO" i="1" dirty="0" err="1" smtClean="0"/>
              <a:t>pts</a:t>
            </a:r>
            <a:r>
              <a:rPr lang="es-CO" dirty="0" smtClean="0"/>
              <a:t> .</a:t>
            </a:r>
          </a:p>
          <a:p>
            <a:r>
              <a:rPr lang="es-CO" dirty="0" smtClean="0"/>
              <a:t>El texto de la fecha debe ir centrado en </a:t>
            </a:r>
            <a:r>
              <a:rPr lang="es-CO" dirty="0" err="1" smtClean="0"/>
              <a:t>arial</a:t>
            </a:r>
            <a:r>
              <a:rPr lang="es-CO" dirty="0" smtClean="0"/>
              <a:t> regular 12 </a:t>
            </a:r>
            <a:r>
              <a:rPr lang="es-CO" dirty="0" err="1" smtClean="0"/>
              <a:t>pts</a:t>
            </a:r>
            <a:r>
              <a:rPr lang="es-CO" dirty="0" smtClean="0"/>
              <a:t>, ejemplo: Agosto de 2010</a:t>
            </a:r>
            <a:endParaRPr lang="fr-FR" dirty="0" smtClean="0"/>
          </a:p>
        </p:txBody>
      </p:sp>
      <p:sp>
        <p:nvSpPr>
          <p:cNvPr id="4" name="Espace réservé du numéro de diapositive 3"/>
          <p:cNvSpPr>
            <a:spLocks noGrp="1"/>
          </p:cNvSpPr>
          <p:nvPr>
            <p:ph type="sldNum" sz="quarter" idx="5"/>
          </p:nvPr>
        </p:nvSpPr>
        <p:spPr/>
        <p:txBody>
          <a:bodyPr/>
          <a:lstStyle/>
          <a:p>
            <a:pPr>
              <a:defRPr/>
            </a:pPr>
            <a:fld id="{788F9AC6-F435-42FA-A1B9-FBC7430067DA}"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i="1" smtClean="0"/>
              <a:t>Plantilla de estilo texto más imagen formato horizontal</a:t>
            </a:r>
            <a:endParaRPr lang="es-ES" i="1" smtClean="0"/>
          </a:p>
          <a:p>
            <a:pPr eaLnBrk="1" hangingPunct="1"/>
            <a:endParaRPr lang="es-CO" b="1" smtClean="0"/>
          </a:p>
          <a:p>
            <a:pPr eaLnBrk="1" hangingPunct="1"/>
            <a:r>
              <a:rPr lang="es-CO" b="1" smtClean="0"/>
              <a:t>Uso de imágenes</a:t>
            </a:r>
          </a:p>
          <a:p>
            <a:pPr eaLnBrk="1" hangingPunct="1"/>
            <a:r>
              <a:rPr lang="es-CO" smtClean="0"/>
              <a:t>Las imágenes no deben ubicarse sobre las franjas horizontal ni vertical, deben tener coherencia con el texto que las acompaña y estar en buena calidad.  Para ilustrar una temática elija un máximo de 3 imágenes en formato jpg, png o gif.</a:t>
            </a:r>
          </a:p>
          <a:p>
            <a:pPr eaLnBrk="1" hangingPunct="1"/>
            <a:r>
              <a:rPr lang="es-CO" smtClean="0"/>
              <a:t>Formatos de dispositivas con imágenes:</a:t>
            </a:r>
          </a:p>
          <a:p>
            <a:pPr eaLnBrk="1" hangingPunct="1"/>
            <a:r>
              <a:rPr lang="es-CO" i="1" smtClean="0"/>
              <a:t>- Plantilla de estilo texto más imagen formato horizontal</a:t>
            </a:r>
            <a:endParaRPr lang="es-ES" i="1" smtClean="0"/>
          </a:p>
          <a:p>
            <a:pPr eaLnBrk="1" hangingPunct="1"/>
            <a:r>
              <a:rPr lang="es-CO" smtClean="0"/>
              <a:t>- </a:t>
            </a:r>
            <a:r>
              <a:rPr lang="es-CO" i="1" smtClean="0"/>
              <a:t>Plantilla de estilo texto más imagen formato vertical</a:t>
            </a:r>
            <a:endParaRPr lang="es-ES" i="1" smtClean="0"/>
          </a:p>
          <a:p>
            <a:pPr eaLnBrk="1" hangingPunct="1">
              <a:buFontTx/>
              <a:buChar char="-"/>
            </a:pPr>
            <a:r>
              <a:rPr lang="es-CO" i="1" smtClean="0"/>
              <a:t>Plantilla de estilo texto bulet más imagen formato vertical</a:t>
            </a:r>
          </a:p>
          <a:p>
            <a:pPr eaLnBrk="1" hangingPunct="1">
              <a:buFontTx/>
              <a:buChar char="-"/>
            </a:pPr>
            <a:r>
              <a:rPr lang="es-ES" i="1" smtClean="0"/>
              <a:t> </a:t>
            </a:r>
            <a:r>
              <a:rPr lang="es-CO" i="1" smtClean="0"/>
              <a:t>Plantilla de estilo sólo 2 o 3 imágenes</a:t>
            </a:r>
            <a:endParaRPr lang="es-ES" i="1" smtClean="0"/>
          </a:p>
          <a:p>
            <a:pPr eaLnBrk="1" hangingPunct="1">
              <a:buFontTx/>
              <a:buChar char="-"/>
            </a:pPr>
            <a:endParaRPr lang="es-ES" i="1"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AFD62DAC-3FFD-48CE-A77A-6D58C1271DFD}" type="slidenum">
              <a:rPr lang="es-ES" smtClean="0"/>
              <a:pPr>
                <a:defRPr/>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i="1" smtClean="0"/>
              <a:t>Plantilla de estilo texto más imagen formato horizontal</a:t>
            </a:r>
            <a:endParaRPr lang="es-ES" i="1" smtClean="0"/>
          </a:p>
          <a:p>
            <a:pPr eaLnBrk="1" hangingPunct="1"/>
            <a:endParaRPr lang="es-CO" b="1" smtClean="0"/>
          </a:p>
          <a:p>
            <a:pPr eaLnBrk="1" hangingPunct="1"/>
            <a:r>
              <a:rPr lang="es-CO" b="1" smtClean="0"/>
              <a:t>Uso de imágenes</a:t>
            </a:r>
          </a:p>
          <a:p>
            <a:pPr eaLnBrk="1" hangingPunct="1"/>
            <a:r>
              <a:rPr lang="es-CO" smtClean="0"/>
              <a:t>Las imágenes no deben ubicarse sobre las franjas horizontal ni vertical, deben tener coherencia con el texto que las acompaña y estar en buena calidad.  Para ilustrar una temática elija un máximo de 3 imágenes en formato jpg, png o gif.</a:t>
            </a:r>
          </a:p>
          <a:p>
            <a:pPr eaLnBrk="1" hangingPunct="1"/>
            <a:r>
              <a:rPr lang="es-CO" smtClean="0"/>
              <a:t>Formatos de dispositivas con imágenes:</a:t>
            </a:r>
          </a:p>
          <a:p>
            <a:pPr eaLnBrk="1" hangingPunct="1"/>
            <a:r>
              <a:rPr lang="es-CO" i="1" smtClean="0"/>
              <a:t>- Plantilla de estilo texto más imagen formato horizontal</a:t>
            </a:r>
            <a:endParaRPr lang="es-ES" i="1" smtClean="0"/>
          </a:p>
          <a:p>
            <a:pPr eaLnBrk="1" hangingPunct="1"/>
            <a:r>
              <a:rPr lang="es-CO" smtClean="0"/>
              <a:t>- </a:t>
            </a:r>
            <a:r>
              <a:rPr lang="es-CO" i="1" smtClean="0"/>
              <a:t>Plantilla de estilo texto más imagen formato vertical</a:t>
            </a:r>
            <a:endParaRPr lang="es-ES" i="1" smtClean="0"/>
          </a:p>
          <a:p>
            <a:pPr eaLnBrk="1" hangingPunct="1">
              <a:buFontTx/>
              <a:buChar char="-"/>
            </a:pPr>
            <a:r>
              <a:rPr lang="es-CO" i="1" smtClean="0"/>
              <a:t>Plantilla de estilo texto bulet más imagen formato vertical</a:t>
            </a:r>
          </a:p>
          <a:p>
            <a:pPr eaLnBrk="1" hangingPunct="1">
              <a:buFontTx/>
              <a:buChar char="-"/>
            </a:pPr>
            <a:r>
              <a:rPr lang="es-ES" i="1" smtClean="0"/>
              <a:t> </a:t>
            </a:r>
            <a:r>
              <a:rPr lang="es-CO" i="1" smtClean="0"/>
              <a:t>Plantilla de estilo sólo 2 o 3 imágenes</a:t>
            </a:r>
            <a:endParaRPr lang="es-ES" i="1" smtClean="0"/>
          </a:p>
          <a:p>
            <a:pPr eaLnBrk="1" hangingPunct="1">
              <a:buFontTx/>
              <a:buChar char="-"/>
            </a:pPr>
            <a:endParaRPr lang="es-ES" i="1"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AFD62DAC-3FFD-48CE-A77A-6D58C1271DFD}" type="slidenum">
              <a:rPr lang="es-ES" smtClean="0"/>
              <a:pPr>
                <a:defRPr/>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i="1" dirty="0" smtClean="0"/>
              <a:t>Plantilla de estilo texto más imagen formato horizontal</a:t>
            </a:r>
            <a:endParaRPr lang="es-ES" i="1" dirty="0" smtClean="0"/>
          </a:p>
          <a:p>
            <a:pPr eaLnBrk="1" hangingPunct="1"/>
            <a:endParaRPr lang="es-CO" b="1" dirty="0" smtClean="0"/>
          </a:p>
          <a:p>
            <a:pPr eaLnBrk="1" hangingPunct="1"/>
            <a:r>
              <a:rPr lang="es-CO" b="1" dirty="0" smtClean="0"/>
              <a:t>Uso de imágenes</a:t>
            </a:r>
          </a:p>
          <a:p>
            <a:pPr eaLnBrk="1" hangingPunct="1"/>
            <a:r>
              <a:rPr lang="es-CO" dirty="0" smtClean="0"/>
              <a:t>Las imágenes no deben ubicarse sobre las franjas horizontal ni vertical, deben tener coherencia con el texto que las acompaña y estar en buena calidad.  Para ilustrar una temática elija un máximo de 3 imágenes en formato </a:t>
            </a:r>
            <a:r>
              <a:rPr lang="es-CO" dirty="0" err="1" smtClean="0"/>
              <a:t>jpg</a:t>
            </a:r>
            <a:r>
              <a:rPr lang="es-CO" dirty="0" smtClean="0"/>
              <a:t>, </a:t>
            </a:r>
            <a:r>
              <a:rPr lang="es-CO" dirty="0" err="1" smtClean="0"/>
              <a:t>png</a:t>
            </a:r>
            <a:r>
              <a:rPr lang="es-CO" dirty="0" smtClean="0"/>
              <a:t> o </a:t>
            </a:r>
            <a:r>
              <a:rPr lang="es-CO" dirty="0" err="1" smtClean="0"/>
              <a:t>gif</a:t>
            </a:r>
            <a:r>
              <a:rPr lang="es-CO" dirty="0" smtClean="0"/>
              <a:t>.</a:t>
            </a:r>
          </a:p>
          <a:p>
            <a:pPr eaLnBrk="1" hangingPunct="1"/>
            <a:r>
              <a:rPr lang="es-CO" dirty="0" smtClean="0"/>
              <a:t>Formatos de dispositivas con imágenes:</a:t>
            </a:r>
          </a:p>
          <a:p>
            <a:pPr eaLnBrk="1" hangingPunct="1"/>
            <a:r>
              <a:rPr lang="es-CO" i="1" dirty="0" smtClean="0"/>
              <a:t>- Plantilla de estilo texto más imagen formato horizontal</a:t>
            </a:r>
            <a:endParaRPr lang="es-ES" i="1" dirty="0" smtClean="0"/>
          </a:p>
          <a:p>
            <a:pPr eaLnBrk="1" hangingPunct="1"/>
            <a:r>
              <a:rPr lang="es-CO" dirty="0" smtClean="0"/>
              <a:t>- </a:t>
            </a:r>
            <a:r>
              <a:rPr lang="es-CO" i="1" dirty="0" smtClean="0"/>
              <a:t>Plantilla de estilo texto más imagen formato vertical</a:t>
            </a:r>
            <a:endParaRPr lang="es-ES" i="1" dirty="0" smtClean="0"/>
          </a:p>
          <a:p>
            <a:pPr eaLnBrk="1" hangingPunct="1">
              <a:buFontTx/>
              <a:buChar char="-"/>
            </a:pPr>
            <a:r>
              <a:rPr lang="es-CO" i="1" dirty="0" smtClean="0"/>
              <a:t>Plantilla de estilo texto </a:t>
            </a:r>
            <a:r>
              <a:rPr lang="es-CO" i="1" dirty="0" err="1" smtClean="0"/>
              <a:t>bulet</a:t>
            </a:r>
            <a:r>
              <a:rPr lang="es-CO" i="1" dirty="0" smtClean="0"/>
              <a:t> más imagen formato vertical</a:t>
            </a:r>
          </a:p>
          <a:p>
            <a:pPr eaLnBrk="1" hangingPunct="1">
              <a:buFontTx/>
              <a:buChar char="-"/>
            </a:pPr>
            <a:r>
              <a:rPr lang="es-ES" i="1" dirty="0" smtClean="0"/>
              <a:t> </a:t>
            </a:r>
            <a:r>
              <a:rPr lang="es-CO" i="1" dirty="0" smtClean="0"/>
              <a:t>Plantilla de estilo sólo 2 o 3 imágenes</a:t>
            </a:r>
            <a:endParaRPr lang="es-ES" i="1" dirty="0" smtClean="0"/>
          </a:p>
          <a:p>
            <a:pPr eaLnBrk="1" hangingPunct="1">
              <a:buFontTx/>
              <a:buChar char="-"/>
            </a:pPr>
            <a:endParaRPr lang="es-ES" i="1" dirty="0" smtClean="0"/>
          </a:p>
          <a:p>
            <a:pPr eaLnBrk="1" hangingPunct="1"/>
            <a:endParaRPr lang="fr-FR" dirty="0" smtClean="0"/>
          </a:p>
        </p:txBody>
      </p:sp>
      <p:sp>
        <p:nvSpPr>
          <p:cNvPr id="4" name="Espace réservé du numéro de diapositive 3"/>
          <p:cNvSpPr>
            <a:spLocks noGrp="1"/>
          </p:cNvSpPr>
          <p:nvPr>
            <p:ph type="sldNum" sz="quarter" idx="5"/>
          </p:nvPr>
        </p:nvSpPr>
        <p:spPr/>
        <p:txBody>
          <a:bodyPr/>
          <a:lstStyle/>
          <a:p>
            <a:pPr>
              <a:defRPr/>
            </a:pPr>
            <a:fld id="{AFD62DAC-3FFD-48CE-A77A-6D58C1271DFD}"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i="1" smtClean="0"/>
              <a:t>Plantilla de estilo texto más imagen formato horizontal</a:t>
            </a:r>
            <a:endParaRPr lang="es-ES" i="1" smtClean="0"/>
          </a:p>
          <a:p>
            <a:pPr eaLnBrk="1" hangingPunct="1"/>
            <a:endParaRPr lang="es-CO" b="1" smtClean="0"/>
          </a:p>
          <a:p>
            <a:pPr eaLnBrk="1" hangingPunct="1"/>
            <a:r>
              <a:rPr lang="es-CO" b="1" smtClean="0"/>
              <a:t>Uso de imágenes</a:t>
            </a:r>
          </a:p>
          <a:p>
            <a:pPr eaLnBrk="1" hangingPunct="1"/>
            <a:r>
              <a:rPr lang="es-CO" smtClean="0"/>
              <a:t>Las imágenes no deben ubicarse sobre las franjas horizontal ni vertical, deben tener coherencia con el texto que las acompaña y estar en buena calidad.  Para ilustrar una temática elija un máximo de 3 imágenes en formato jpg, png o gif.</a:t>
            </a:r>
          </a:p>
          <a:p>
            <a:pPr eaLnBrk="1" hangingPunct="1"/>
            <a:r>
              <a:rPr lang="es-CO" smtClean="0"/>
              <a:t>Formatos de dispositivas con imágenes:</a:t>
            </a:r>
          </a:p>
          <a:p>
            <a:pPr eaLnBrk="1" hangingPunct="1"/>
            <a:r>
              <a:rPr lang="es-CO" i="1" smtClean="0"/>
              <a:t>- Plantilla de estilo texto más imagen formato horizontal</a:t>
            </a:r>
            <a:endParaRPr lang="es-ES" i="1" smtClean="0"/>
          </a:p>
          <a:p>
            <a:pPr eaLnBrk="1" hangingPunct="1"/>
            <a:r>
              <a:rPr lang="es-CO" smtClean="0"/>
              <a:t>- </a:t>
            </a:r>
            <a:r>
              <a:rPr lang="es-CO" i="1" smtClean="0"/>
              <a:t>Plantilla de estilo texto más imagen formato vertical</a:t>
            </a:r>
            <a:endParaRPr lang="es-ES" i="1" smtClean="0"/>
          </a:p>
          <a:p>
            <a:pPr eaLnBrk="1" hangingPunct="1">
              <a:buFontTx/>
              <a:buChar char="-"/>
            </a:pPr>
            <a:r>
              <a:rPr lang="es-CO" i="1" smtClean="0"/>
              <a:t>Plantilla de estilo texto bulet más imagen formato vertical</a:t>
            </a:r>
          </a:p>
          <a:p>
            <a:pPr eaLnBrk="1" hangingPunct="1">
              <a:buFontTx/>
              <a:buChar char="-"/>
            </a:pPr>
            <a:r>
              <a:rPr lang="es-ES" i="1" smtClean="0"/>
              <a:t> </a:t>
            </a:r>
            <a:r>
              <a:rPr lang="es-CO" i="1" smtClean="0"/>
              <a:t>Plantilla de estilo sólo 2 o 3 imágenes</a:t>
            </a:r>
            <a:endParaRPr lang="es-ES" i="1" smtClean="0"/>
          </a:p>
          <a:p>
            <a:pPr eaLnBrk="1" hangingPunct="1">
              <a:buFontTx/>
              <a:buChar char="-"/>
            </a:pPr>
            <a:endParaRPr lang="es-ES" i="1"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AFD62DAC-3FFD-48CE-A77A-6D58C1271DFD}"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b="1" smtClean="0"/>
              <a:t>Plantilla de estilo sólo para texto</a:t>
            </a:r>
          </a:p>
          <a:p>
            <a:pPr eaLnBrk="1" hangingPunct="1"/>
            <a:r>
              <a:rPr lang="es-CO" smtClean="0"/>
              <a:t>El contenido de las presentaciones se debe caracterizar por ser corto y preciso. Las presentaciones digitales son una guía para la exposición de los temas, por ello los textos deben ser breves y en lo posible realizar esquemas, infografías y acompañar de fotografías que apoyen el contenido. </a:t>
            </a:r>
          </a:p>
          <a:p>
            <a:pPr eaLnBrk="1" hangingPunct="1"/>
            <a:r>
              <a:rPr lang="es-CO" smtClean="0"/>
              <a:t>El tipo de letra que se emplea es Arial y el tamaña minimo es 18 pts. Para títulos de 24 pts y éstos deben estar escritos en altas y bajas.  </a:t>
            </a:r>
            <a:endParaRPr lang="fr-FR" smtClean="0"/>
          </a:p>
        </p:txBody>
      </p:sp>
      <p:sp>
        <p:nvSpPr>
          <p:cNvPr id="4" name="Espace réservé du numéro de diapositive 3"/>
          <p:cNvSpPr>
            <a:spLocks noGrp="1"/>
          </p:cNvSpPr>
          <p:nvPr>
            <p:ph type="sldNum" sz="quarter" idx="5"/>
          </p:nvPr>
        </p:nvSpPr>
        <p:spPr/>
        <p:txBody>
          <a:bodyPr/>
          <a:lstStyle/>
          <a:p>
            <a:pPr>
              <a:defRPr/>
            </a:pPr>
            <a:fld id="{49A83D22-CB11-4986-915A-8A76C2C9A3FE}" type="slidenum">
              <a:rPr lang="es-ES" smtClean="0"/>
              <a:pPr>
                <a:defRPr/>
              </a:pPr>
              <a:t>14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i="1" smtClean="0"/>
              <a:t>Plantilla de estilo contenidos</a:t>
            </a:r>
            <a:endParaRPr lang="es-ES" i="1" smtClean="0"/>
          </a:p>
          <a:p>
            <a:pPr eaLnBrk="1" hangingPunct="1"/>
            <a:endParaRPr lang="fr-FR" b="1" smtClean="0"/>
          </a:p>
          <a:p>
            <a:pPr eaLnBrk="1" hangingPunct="1"/>
            <a:r>
              <a:rPr lang="fr-FR" b="1" smtClean="0"/>
              <a:t>Índice de presentación </a:t>
            </a:r>
          </a:p>
          <a:p>
            <a:r>
              <a:rPr lang="es-CO" smtClean="0"/>
              <a:t>En esta plantilla se deben indicar los temas a tratar, siguiendo el orden y la secuencia de la presentación.  </a:t>
            </a:r>
          </a:p>
          <a:p>
            <a:r>
              <a:rPr lang="es-CO" smtClean="0"/>
              <a:t>Los temas deben ser agrupados por afinidad a fin de contar con máximo 4 temas principales. </a:t>
            </a:r>
          </a:p>
          <a:p>
            <a:r>
              <a:rPr lang="es-CO" smtClean="0"/>
              <a:t>El tamaño máximo del texto es 24 pts, mínimo 20 pts.</a:t>
            </a:r>
            <a:endParaRPr lang="fr-FR" smtClean="0"/>
          </a:p>
        </p:txBody>
      </p:sp>
      <p:sp>
        <p:nvSpPr>
          <p:cNvPr id="4" name="Espace réservé du numéro de diapositive 3"/>
          <p:cNvSpPr>
            <a:spLocks noGrp="1"/>
          </p:cNvSpPr>
          <p:nvPr>
            <p:ph type="sldNum" sz="quarter" idx="5"/>
          </p:nvPr>
        </p:nvSpPr>
        <p:spPr/>
        <p:txBody>
          <a:bodyPr/>
          <a:lstStyle/>
          <a:p>
            <a:pPr>
              <a:defRPr/>
            </a:pPr>
            <a:fld id="{6A9F16A5-0A1D-440B-8E9A-83E3D115767B}" type="slidenum">
              <a:rPr lang="es-ES" smtClean="0"/>
              <a:pPr>
                <a:defRPr/>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s-CO" i="1" smtClean="0"/>
              <a:t>Plantilla de estilo contenido por capítulos</a:t>
            </a:r>
            <a:endParaRPr lang="es-ES" i="1" smtClean="0"/>
          </a:p>
          <a:p>
            <a:endParaRPr lang="es-CO" b="1" smtClean="0"/>
          </a:p>
          <a:p>
            <a:r>
              <a:rPr lang="es-CO" b="1" smtClean="0"/>
              <a:t>Título por tema</a:t>
            </a:r>
            <a:endParaRPr lang="fr-FR" smtClean="0"/>
          </a:p>
          <a:p>
            <a:r>
              <a:rPr lang="es-CO" smtClean="0"/>
              <a:t>La plantilla de título debe llevar el número de la temática que fue indicado en el índice de la presentación en arial 100 negrilla, separado por la barra gris. El texto del tema va en Gills Sans de 34 a 48 pts.</a:t>
            </a:r>
            <a:endParaRPr lang="fr-FR"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6996119D-4E03-42A3-B972-3ABC2D3DB8C4}" type="slidenum">
              <a:rPr lang="es-ES" smtClean="0"/>
              <a:pPr>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b="1" smtClean="0"/>
              <a:t>Plantilla de estilo sólo para texto</a:t>
            </a:r>
          </a:p>
          <a:p>
            <a:pPr eaLnBrk="1" hangingPunct="1"/>
            <a:r>
              <a:rPr lang="es-CO" smtClean="0"/>
              <a:t>El contenido de las presentaciones se debe caracterizar por ser corto y preciso. Las presentaciones digitales son una guía para la exposición de los temas, por ello los textos deben ser breves y en lo posible realizar esquemas, infografías y acompañar de fotografías que apoyen el contenido. </a:t>
            </a:r>
          </a:p>
          <a:p>
            <a:pPr eaLnBrk="1" hangingPunct="1"/>
            <a:r>
              <a:rPr lang="es-CO" smtClean="0"/>
              <a:t>El tipo de letra que se emplea es Arial y el tamaña minimo es 18 pts. Para títulos de 24 pts y éstos deben estar escritos en altas y bajas.  </a:t>
            </a:r>
            <a:endParaRPr lang="fr-FR" smtClean="0"/>
          </a:p>
        </p:txBody>
      </p:sp>
      <p:sp>
        <p:nvSpPr>
          <p:cNvPr id="4" name="Espace réservé du numéro de diapositive 3"/>
          <p:cNvSpPr>
            <a:spLocks noGrp="1"/>
          </p:cNvSpPr>
          <p:nvPr>
            <p:ph type="sldNum" sz="quarter" idx="5"/>
          </p:nvPr>
        </p:nvSpPr>
        <p:spPr/>
        <p:txBody>
          <a:bodyPr/>
          <a:lstStyle/>
          <a:p>
            <a:pPr>
              <a:defRPr/>
            </a:pPr>
            <a:fld id="{31F3F592-02F3-4A36-A301-41D8C51DB50C}"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b="1" smtClean="0"/>
              <a:t>Plantilla de estilo sólo para texto</a:t>
            </a:r>
          </a:p>
          <a:p>
            <a:pPr eaLnBrk="1" hangingPunct="1"/>
            <a:r>
              <a:rPr lang="es-CO" smtClean="0"/>
              <a:t>El contenido de las presentaciones se debe caracterizar por ser corto y preciso. Las presentaciones digitales son una guía para la exposición de los temas, por ello los textos deben ser breves y en lo posible realizar esquemas, infografías y acompañar de fotografías que apoyen el contenido. </a:t>
            </a:r>
          </a:p>
          <a:p>
            <a:pPr eaLnBrk="1" hangingPunct="1"/>
            <a:r>
              <a:rPr lang="es-CO" smtClean="0"/>
              <a:t>El tipo de letra que se emplea es Arial y el tamaña minimo es 18 pts. Para títulos de 24 pts y éstos deben estar escritos en altas y bajas.  </a:t>
            </a:r>
            <a:endParaRPr lang="fr-FR" smtClean="0"/>
          </a:p>
        </p:txBody>
      </p:sp>
      <p:sp>
        <p:nvSpPr>
          <p:cNvPr id="4" name="Espace réservé du numéro de diapositive 3"/>
          <p:cNvSpPr>
            <a:spLocks noGrp="1"/>
          </p:cNvSpPr>
          <p:nvPr>
            <p:ph type="sldNum" sz="quarter" idx="5"/>
          </p:nvPr>
        </p:nvSpPr>
        <p:spPr/>
        <p:txBody>
          <a:bodyPr/>
          <a:lstStyle/>
          <a:p>
            <a:pPr>
              <a:defRPr/>
            </a:pPr>
            <a:fld id="{31F3F592-02F3-4A36-A301-41D8C51DB50C}"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s-CO" i="1" smtClean="0"/>
              <a:t>Plantilla de estilo contenido por capítulos</a:t>
            </a:r>
            <a:endParaRPr lang="es-ES" i="1" smtClean="0"/>
          </a:p>
          <a:p>
            <a:endParaRPr lang="es-CO" b="1" smtClean="0"/>
          </a:p>
          <a:p>
            <a:r>
              <a:rPr lang="es-CO" b="1" smtClean="0"/>
              <a:t>Título por tema</a:t>
            </a:r>
            <a:endParaRPr lang="fr-FR" smtClean="0"/>
          </a:p>
          <a:p>
            <a:r>
              <a:rPr lang="es-CO" smtClean="0"/>
              <a:t>La plantilla de título debe llevar el número de la temática que fue indicado en el índice de la presentación en arial 100 negrilla, separado por la barra gris. El texto del tema va en Gills Sans de 34 a 48 pts.</a:t>
            </a:r>
            <a:endParaRPr lang="fr-FR"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6996119D-4E03-42A3-B972-3ABC2D3DB8C4}"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b="1" smtClean="0"/>
              <a:t>Plantilla de estilo sólo para texto</a:t>
            </a:r>
          </a:p>
          <a:p>
            <a:pPr eaLnBrk="1" hangingPunct="1"/>
            <a:r>
              <a:rPr lang="es-CO" smtClean="0"/>
              <a:t>El contenido de las presentaciones se debe caracterizar por ser corto y preciso. Las presentaciones digitales son una guía para la exposición de los temas, por ello los textos deben ser breves y en lo posible realizar esquemas, infografías y acompañar de fotografías que apoyen el contenido. </a:t>
            </a:r>
          </a:p>
          <a:p>
            <a:pPr eaLnBrk="1" hangingPunct="1"/>
            <a:r>
              <a:rPr lang="es-CO" smtClean="0"/>
              <a:t>El tipo de letra que se emplea es Arial y el tamaña minimo es 18 pts. Para títulos de 24 pts y éstos deben estar escritos en altas y bajas.  </a:t>
            </a:r>
            <a:endParaRPr lang="fr-FR" smtClean="0"/>
          </a:p>
        </p:txBody>
      </p:sp>
      <p:sp>
        <p:nvSpPr>
          <p:cNvPr id="4" name="Espace réservé du numéro de diapositive 3"/>
          <p:cNvSpPr>
            <a:spLocks noGrp="1"/>
          </p:cNvSpPr>
          <p:nvPr>
            <p:ph type="sldNum" sz="quarter" idx="5"/>
          </p:nvPr>
        </p:nvSpPr>
        <p:spPr/>
        <p:txBody>
          <a:bodyPr/>
          <a:lstStyle/>
          <a:p>
            <a:pPr>
              <a:defRPr/>
            </a:pPr>
            <a:fld id="{0715D5AA-6688-4422-B6B6-AB2B9E601BE4}"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CO" b="1" smtClean="0"/>
              <a:t>Plantilla de estilo sólo para texto</a:t>
            </a:r>
          </a:p>
          <a:p>
            <a:pPr eaLnBrk="1" hangingPunct="1"/>
            <a:r>
              <a:rPr lang="es-CO" smtClean="0"/>
              <a:t>El contenido de las presentaciones se debe caracterizar por ser corto y preciso. Las presentaciones digitales son una guía para la exposición de los temas, por ello los textos deben ser breves y en lo posible realizar esquemas, infografías y acompañar de fotografías que apoyen el contenido. </a:t>
            </a:r>
          </a:p>
          <a:p>
            <a:pPr eaLnBrk="1" hangingPunct="1"/>
            <a:r>
              <a:rPr lang="es-CO" smtClean="0"/>
              <a:t>El tipo de letra que se emplea es Arial y el tamaña minimo es 18 pts. Para títulos de 24 pts y éstos deben estar escritos en altas y bajas.  </a:t>
            </a:r>
            <a:endParaRPr lang="fr-FR" smtClean="0"/>
          </a:p>
        </p:txBody>
      </p:sp>
      <p:sp>
        <p:nvSpPr>
          <p:cNvPr id="4" name="Espace réservé du numéro de diapositive 3"/>
          <p:cNvSpPr>
            <a:spLocks noGrp="1"/>
          </p:cNvSpPr>
          <p:nvPr>
            <p:ph type="sldNum" sz="quarter" idx="5"/>
          </p:nvPr>
        </p:nvSpPr>
        <p:spPr/>
        <p:txBody>
          <a:bodyPr/>
          <a:lstStyle/>
          <a:p>
            <a:pPr>
              <a:defRPr/>
            </a:pPr>
            <a:fld id="{22E7926B-E70A-4767-AD12-42681E355F20}"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s-CO" i="1" smtClean="0"/>
              <a:t>Plantilla de estilo contenido por capítulos</a:t>
            </a:r>
            <a:endParaRPr lang="es-ES" i="1" smtClean="0"/>
          </a:p>
          <a:p>
            <a:endParaRPr lang="es-CO" b="1" smtClean="0"/>
          </a:p>
          <a:p>
            <a:r>
              <a:rPr lang="es-CO" b="1" smtClean="0"/>
              <a:t>Título por tema</a:t>
            </a:r>
            <a:endParaRPr lang="fr-FR" smtClean="0"/>
          </a:p>
          <a:p>
            <a:r>
              <a:rPr lang="es-CO" smtClean="0"/>
              <a:t>La plantilla de título debe llevar el número de la temática que fue indicado en el índice de la presentación en arial 100 negrilla, separado por la barra gris. El texto del tema va en Gills Sans de 34 a 48 pts.</a:t>
            </a:r>
            <a:endParaRPr lang="fr-FR" smtClean="0"/>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1F72DFB4-2279-4430-9593-C2463BDA0B34}" type="slidenum">
              <a:rPr lang="es-ES" smtClean="0"/>
              <a:pPr>
                <a:defRPr/>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7 Imagen" descr="slide 1.jpg"/>
          <p:cNvPicPr>
            <a:picLocks noChangeAspect="1"/>
          </p:cNvPicPr>
          <p:nvPr userDrawn="1"/>
        </p:nvPicPr>
        <p:blipFill>
          <a:blip r:embed="rId2" cstate="print"/>
          <a:srcRect/>
          <a:stretch>
            <a:fillRect/>
          </a:stretch>
        </p:blipFill>
        <p:spPr bwMode="auto">
          <a:xfrm>
            <a:off x="0" y="0"/>
            <a:ext cx="9144000" cy="6851650"/>
          </a:xfrm>
          <a:prstGeom prst="rect">
            <a:avLst/>
          </a:prstGeom>
          <a:noFill/>
          <a:ln w="9525">
            <a:noFill/>
            <a:miter lim="800000"/>
            <a:headEnd/>
            <a:tailEnd/>
          </a:ln>
        </p:spPr>
      </p:pic>
      <p:sp>
        <p:nvSpPr>
          <p:cNvPr id="2" name="1 Título"/>
          <p:cNvSpPr>
            <a:spLocks noGrp="1"/>
          </p:cNvSpPr>
          <p:nvPr>
            <p:ph type="ctrTitle"/>
          </p:nvPr>
        </p:nvSpPr>
        <p:spPr>
          <a:xfrm>
            <a:off x="685800" y="4114800"/>
            <a:ext cx="7772400" cy="1470025"/>
          </a:xfrm>
        </p:spPr>
        <p:txBody>
          <a:bodyPr/>
          <a:lstStyle>
            <a:lvl1pPr>
              <a:defRPr sz="3200" b="1">
                <a:solidFill>
                  <a:schemeClr val="tx1">
                    <a:lumMod val="75000"/>
                    <a:lumOff val="25000"/>
                  </a:schemeClr>
                </a:solidFill>
              </a:defRPr>
            </a:lvl1pPr>
          </a:lstStyle>
          <a:p>
            <a:r>
              <a:rPr lang="es-ES" dirty="0" smtClean="0"/>
              <a:t>Haga clic para modificar el estilo de título del patrón</a:t>
            </a:r>
            <a:endParaRPr lang="es-ES" dirty="0"/>
          </a:p>
        </p:txBody>
      </p:sp>
      <p:sp>
        <p:nvSpPr>
          <p:cNvPr id="9" name="8 Marcador de texto"/>
          <p:cNvSpPr>
            <a:spLocks noGrp="1"/>
          </p:cNvSpPr>
          <p:nvPr>
            <p:ph type="body" sz="quarter" idx="13"/>
          </p:nvPr>
        </p:nvSpPr>
        <p:spPr>
          <a:xfrm>
            <a:off x="2743200" y="5715000"/>
            <a:ext cx="3733800" cy="304800"/>
          </a:xfrm>
        </p:spPr>
        <p:txBody>
          <a:bodyPr/>
          <a:lstStyle>
            <a:lvl1pPr>
              <a:defRPr sz="1400"/>
            </a:lvl1pPr>
            <a:lvl2pPr>
              <a:buNone/>
              <a:defRPr sz="1200"/>
            </a:lvl2pPr>
            <a:lvl3pPr>
              <a:buNone/>
              <a:defRPr sz="1100"/>
            </a:lvl3pPr>
            <a:lvl4pPr>
              <a:buNone/>
              <a:defRPr sz="1050"/>
            </a:lvl4pPr>
            <a:lvl5pPr>
              <a:buNone/>
              <a:defRPr sz="1050"/>
            </a:lvl5pPr>
          </a:lstStyle>
          <a:p>
            <a:pPr lvl="0"/>
            <a:r>
              <a:rPr lang="es-ES" dirty="0" smtClean="0"/>
              <a:t>Haga clic para modificar el estilo </a:t>
            </a:r>
          </a:p>
        </p:txBody>
      </p:sp>
      <p:sp>
        <p:nvSpPr>
          <p:cNvPr id="5" name="5 Marcador de número de diapositiva"/>
          <p:cNvSpPr>
            <a:spLocks noGrp="1"/>
          </p:cNvSpPr>
          <p:nvPr>
            <p:ph type="sldNum" sz="quarter" idx="14"/>
          </p:nvPr>
        </p:nvSpPr>
        <p:spPr>
          <a:xfrm>
            <a:off x="6781800" y="6492875"/>
            <a:ext cx="2133600" cy="365125"/>
          </a:xfrm>
        </p:spPr>
        <p:txBody>
          <a:bodyPr/>
          <a:lstStyle>
            <a:lvl1pPr>
              <a:defRPr/>
            </a:lvl1pPr>
          </a:lstStyle>
          <a:p>
            <a:pPr>
              <a:defRPr/>
            </a:pPr>
            <a:fld id="{D2B5DBE8-CB43-4A28-B090-B0411A36175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b="1"/>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5 Marcador de número de diapositiva"/>
          <p:cNvSpPr>
            <a:spLocks noGrp="1"/>
          </p:cNvSpPr>
          <p:nvPr>
            <p:ph type="sldNum" sz="quarter" idx="10"/>
          </p:nvPr>
        </p:nvSpPr>
        <p:spPr/>
        <p:txBody>
          <a:bodyPr/>
          <a:lstStyle>
            <a:lvl1pPr>
              <a:defRPr/>
            </a:lvl1pPr>
          </a:lstStyle>
          <a:p>
            <a:pPr>
              <a:defRPr/>
            </a:pPr>
            <a:fld id="{AFEA14F3-E4F8-4291-8453-52437D42DC3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400">
                <a:solidFill>
                  <a:schemeClr val="tx1">
                    <a:lumMod val="75000"/>
                    <a:lumOff val="25000"/>
                  </a:schemeClr>
                </a:solidFill>
                <a:latin typeface="Gill Sans MT"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sz="2400">
                <a:latin typeface="Arial" pitchFamily="34" charset="0"/>
                <a:cs typeface="Arial" pitchFamily="34" charset="0"/>
              </a:defRPr>
            </a:lvl1pPr>
            <a:lvl2pPr>
              <a:buClr>
                <a:srgbClr val="006600"/>
              </a:buClr>
              <a:buSzPct val="150000"/>
              <a:buFont typeface="Wingdings 2" pitchFamily="18" charset="2"/>
              <a:buChar char=""/>
              <a:defRPr sz="2000"/>
            </a:lvl2pPr>
            <a:lvl3pPr>
              <a:buClr>
                <a:srgbClr val="006600"/>
              </a:buClr>
              <a:defRPr sz="1800"/>
            </a:lvl3pPr>
            <a:lvl4pPr>
              <a:buClr>
                <a:srgbClr val="006600"/>
              </a:buClr>
              <a:defRPr sz="1600"/>
            </a:lvl4pPr>
            <a:lvl5pPr>
              <a:buClr>
                <a:srgbClr val="006600"/>
              </a:buCl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3E99A4CF-6CEB-424F-862D-EF6CF7E45111}" type="datetimeFigureOut">
              <a:rPr lang="es-ES"/>
              <a:pPr>
                <a:defRPr/>
              </a:pPr>
              <a:t>12/07/2011</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774E550-9BD6-46F8-9FA6-597F03DA24B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slide2.jpg"/>
          <p:cNvPicPr>
            <a:picLocks noChangeAspect="1"/>
          </p:cNvPicPr>
          <p:nvPr userDrawn="1"/>
        </p:nvPicPr>
        <p:blipFill>
          <a:blip r:embed="rId2" cstate="print"/>
          <a:srcRect/>
          <a:stretch>
            <a:fillRect/>
          </a:stretch>
        </p:blipFill>
        <p:spPr bwMode="auto">
          <a:xfrm>
            <a:off x="0" y="0"/>
            <a:ext cx="9256713" cy="6858000"/>
          </a:xfrm>
          <a:prstGeom prst="rect">
            <a:avLst/>
          </a:prstGeom>
          <a:noFill/>
          <a:ln w="9525">
            <a:noFill/>
            <a:miter lim="800000"/>
            <a:headEnd/>
            <a:tailEnd/>
          </a:ln>
        </p:spPr>
      </p:pic>
      <p:sp>
        <p:nvSpPr>
          <p:cNvPr id="2" name="1 Título"/>
          <p:cNvSpPr>
            <a:spLocks noGrp="1"/>
          </p:cNvSpPr>
          <p:nvPr>
            <p:ph type="title"/>
          </p:nvPr>
        </p:nvSpPr>
        <p:spPr>
          <a:xfrm>
            <a:off x="4267200" y="619125"/>
            <a:ext cx="4419600" cy="1362075"/>
          </a:xfrm>
        </p:spPr>
        <p:txBody>
          <a:bodyPr anchor="t"/>
          <a:lstStyle>
            <a:lvl1pPr algn="r">
              <a:defRPr sz="2400" b="1" cap="all">
                <a:solidFill>
                  <a:schemeClr val="bg1">
                    <a:lumMod val="85000"/>
                  </a:schemeClr>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343400" y="2514600"/>
            <a:ext cx="4343400" cy="1500187"/>
          </a:xfrm>
        </p:spPr>
        <p:txBody>
          <a:bodyPr anchor="b"/>
          <a:lstStyle>
            <a:lvl1pPr marL="0" indent="0" algn="r">
              <a:lnSpc>
                <a:spcPct val="150000"/>
              </a:lnSpc>
              <a:spcBef>
                <a:spcPts val="0"/>
              </a:spcBef>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5" name="5 Marcador de número de diapositiva"/>
          <p:cNvSpPr>
            <a:spLocks noGrp="1"/>
          </p:cNvSpPr>
          <p:nvPr>
            <p:ph type="sldNum" sz="quarter" idx="10"/>
          </p:nvPr>
        </p:nvSpPr>
        <p:spPr/>
        <p:txBody>
          <a:bodyPr/>
          <a:lstStyle>
            <a:lvl1pPr>
              <a:defRPr/>
            </a:lvl1pPr>
          </a:lstStyle>
          <a:p>
            <a:pPr>
              <a:defRPr/>
            </a:pPr>
            <a:fld id="{6D5DB46E-C22E-44E2-8729-46B65FEDD70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b="1"/>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366D2E80-570A-421F-A378-F6A5D38E4795}" type="datetimeFigureOut">
              <a:rPr lang="es-ES"/>
              <a:pPr>
                <a:defRPr/>
              </a:pPr>
              <a:t>12/07/2011</a:t>
            </a:fld>
            <a:endParaRPr lang="es-ES"/>
          </a:p>
        </p:txBody>
      </p:sp>
      <p:sp>
        <p:nvSpPr>
          <p:cNvPr id="6"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9AAD77A-B2A1-4E61-BA2B-BA3D9B003CA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b="1"/>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5 Marcador de número de diapositiva"/>
          <p:cNvSpPr>
            <a:spLocks noGrp="1"/>
          </p:cNvSpPr>
          <p:nvPr>
            <p:ph type="sldNum" sz="quarter" idx="10"/>
          </p:nvPr>
        </p:nvSpPr>
        <p:spPr/>
        <p:txBody>
          <a:bodyPr/>
          <a:lstStyle>
            <a:lvl1pPr>
              <a:defRPr/>
            </a:lvl1pPr>
          </a:lstStyle>
          <a:p>
            <a:pPr>
              <a:defRPr/>
            </a:pPr>
            <a:fld id="{493DB6E6-FB43-46AD-B1C1-FE9FC7291F5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b="1"/>
            </a:lvl1pPr>
          </a:lstStyle>
          <a:p>
            <a:r>
              <a:rPr lang="es-ES" dirty="0" smtClean="0"/>
              <a:t>Haga clic para modificar el estilo de título del patrón</a:t>
            </a:r>
            <a:endParaRPr lang="es-ES" dirty="0"/>
          </a:p>
        </p:txBody>
      </p:sp>
      <p:sp>
        <p:nvSpPr>
          <p:cNvPr id="3" name="5 Marcador de número de diapositiva"/>
          <p:cNvSpPr>
            <a:spLocks noGrp="1"/>
          </p:cNvSpPr>
          <p:nvPr>
            <p:ph type="sldNum" sz="quarter" idx="10"/>
          </p:nvPr>
        </p:nvSpPr>
        <p:spPr/>
        <p:txBody>
          <a:bodyPr/>
          <a:lstStyle>
            <a:lvl1pPr>
              <a:defRPr/>
            </a:lvl1pPr>
          </a:lstStyle>
          <a:p>
            <a:pPr>
              <a:defRPr/>
            </a:pPr>
            <a:fld id="{373729A3-66DD-41B6-86D6-2C8D296F5CB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p:cNvSpPr>
            <a:spLocks noGrp="1"/>
          </p:cNvSpPr>
          <p:nvPr>
            <p:ph type="sldNum" sz="quarter" idx="10"/>
          </p:nvPr>
        </p:nvSpPr>
        <p:spPr/>
        <p:txBody>
          <a:bodyPr/>
          <a:lstStyle>
            <a:lvl1pPr>
              <a:defRPr/>
            </a:lvl1pPr>
          </a:lstStyle>
          <a:p>
            <a:pPr>
              <a:defRPr/>
            </a:pPr>
            <a:fld id="{CCA61139-B7A0-40F9-BF92-78FF71DD602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00200"/>
            <a:ext cx="3008313" cy="1162050"/>
          </a:xfr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5 Marcador de número de diapositiva"/>
          <p:cNvSpPr>
            <a:spLocks noGrp="1"/>
          </p:cNvSpPr>
          <p:nvPr>
            <p:ph type="sldNum" sz="quarter" idx="10"/>
          </p:nvPr>
        </p:nvSpPr>
        <p:spPr/>
        <p:txBody>
          <a:bodyPr/>
          <a:lstStyle>
            <a:lvl1pPr>
              <a:defRPr/>
            </a:lvl1pPr>
          </a:lstStyle>
          <a:p>
            <a:pPr>
              <a:defRPr/>
            </a:pPr>
            <a:fld id="{9C530688-9FBF-4A82-8607-D5CCC700460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914400"/>
            <a:ext cx="7391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número de diapositiva"/>
          <p:cNvSpPr>
            <a:spLocks noGrp="1"/>
          </p:cNvSpPr>
          <p:nvPr>
            <p:ph type="sldNum" sz="quarter" idx="10"/>
          </p:nvPr>
        </p:nvSpPr>
        <p:spPr/>
        <p:txBody>
          <a:bodyPr/>
          <a:lstStyle>
            <a:lvl1pPr>
              <a:defRPr/>
            </a:lvl1pPr>
          </a:lstStyle>
          <a:p>
            <a:pPr>
              <a:defRPr/>
            </a:pPr>
            <a:fld id="{D5E00C81-F946-4D37-A7D7-D3133FF052A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6 Imagen" descr="slide3.jpg"/>
          <p:cNvPicPr>
            <a:picLocks noChangeAspect="1"/>
          </p:cNvPicPr>
          <p:nvPr userDrawn="1"/>
        </p:nvPicPr>
        <p:blipFill>
          <a:blip r:embed="rId12" cstate="print"/>
          <a:srcRect/>
          <a:stretch>
            <a:fillRect/>
          </a:stretch>
        </p:blipFill>
        <p:spPr bwMode="auto">
          <a:xfrm>
            <a:off x="0" y="304800"/>
            <a:ext cx="9110663" cy="6477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6934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8" name="2 Marcador de texto"/>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 name="5 Marcador de número de diapositiva"/>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06AFD87-3BF8-44F3-ABBB-63058EF4795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9" r:id="rId5"/>
    <p:sldLayoutId id="2147483670" r:id="rId6"/>
    <p:sldLayoutId id="2147483671" r:id="rId7"/>
    <p:sldLayoutId id="2147483672" r:id="rId8"/>
    <p:sldLayoutId id="2147483678" r:id="rId9"/>
    <p:sldLayoutId id="2147483673" r:id="rId10"/>
  </p:sldLayoutIdLst>
  <p:txStyles>
    <p:titleStyle>
      <a:lvl1pPr algn="l" rtl="0" eaLnBrk="0" fontAlgn="base" hangingPunct="0">
        <a:spcBef>
          <a:spcPct val="0"/>
        </a:spcBef>
        <a:spcAft>
          <a:spcPct val="0"/>
        </a:spcAft>
        <a:defRPr sz="2400" kern="1200">
          <a:solidFill>
            <a:schemeClr val="tx1"/>
          </a:solidFill>
          <a:latin typeface="Gill Sans MT" pitchFamily="34" charset="0"/>
          <a:ea typeface="+mj-ea"/>
          <a:cs typeface="+mj-cs"/>
        </a:defRPr>
      </a:lvl1pPr>
      <a:lvl2pPr algn="l" rtl="0" eaLnBrk="0" fontAlgn="base" hangingPunct="0">
        <a:spcBef>
          <a:spcPct val="0"/>
        </a:spcBef>
        <a:spcAft>
          <a:spcPct val="0"/>
        </a:spcAft>
        <a:defRPr sz="2400">
          <a:solidFill>
            <a:schemeClr val="tx1"/>
          </a:solidFill>
          <a:latin typeface="Gill Sans MT" pitchFamily="34" charset="0"/>
        </a:defRPr>
      </a:lvl2pPr>
      <a:lvl3pPr algn="l" rtl="0" eaLnBrk="0" fontAlgn="base" hangingPunct="0">
        <a:spcBef>
          <a:spcPct val="0"/>
        </a:spcBef>
        <a:spcAft>
          <a:spcPct val="0"/>
        </a:spcAft>
        <a:defRPr sz="2400">
          <a:solidFill>
            <a:schemeClr val="tx1"/>
          </a:solidFill>
          <a:latin typeface="Gill Sans MT" pitchFamily="34" charset="0"/>
        </a:defRPr>
      </a:lvl3pPr>
      <a:lvl4pPr algn="l" rtl="0" eaLnBrk="0" fontAlgn="base" hangingPunct="0">
        <a:spcBef>
          <a:spcPct val="0"/>
        </a:spcBef>
        <a:spcAft>
          <a:spcPct val="0"/>
        </a:spcAft>
        <a:defRPr sz="2400">
          <a:solidFill>
            <a:schemeClr val="tx1"/>
          </a:solidFill>
          <a:latin typeface="Gill Sans MT" pitchFamily="34" charset="0"/>
        </a:defRPr>
      </a:lvl4pPr>
      <a:lvl5pPr algn="l" rtl="0" eaLnBrk="0" fontAlgn="base" hangingPunct="0">
        <a:spcBef>
          <a:spcPct val="0"/>
        </a:spcBef>
        <a:spcAft>
          <a:spcPct val="0"/>
        </a:spcAft>
        <a:defRPr sz="2400">
          <a:solidFill>
            <a:schemeClr val="tx1"/>
          </a:solidFill>
          <a:latin typeface="Gill Sans MT"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6600"/>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4419600"/>
            <a:ext cx="7772400" cy="1470025"/>
          </a:xfrm>
        </p:spPr>
        <p:txBody>
          <a:bodyPr/>
          <a:lstStyle/>
          <a:p>
            <a:pPr algn="ctr">
              <a:defRPr/>
            </a:pPr>
            <a:r>
              <a:rPr lang="es-CO" sz="2000" dirty="0" smtClean="0">
                <a:solidFill>
                  <a:schemeClr val="tx1"/>
                </a:solidFill>
              </a:rPr>
              <a:t>DIRECCIÓN DE ANTINARCÓTICOS</a:t>
            </a:r>
            <a:r>
              <a:rPr lang="es-CO" sz="1800" dirty="0" smtClean="0"/>
              <a:t/>
            </a:r>
            <a:br>
              <a:rPr lang="es-CO" sz="1800" dirty="0" smtClean="0"/>
            </a:br>
            <a:r>
              <a:rPr lang="es-CO" sz="1800" dirty="0" smtClean="0"/>
              <a:t/>
            </a:r>
            <a:br>
              <a:rPr lang="es-CO" sz="1800" dirty="0" smtClean="0"/>
            </a:br>
            <a:r>
              <a:rPr lang="es-ES" sz="1800" dirty="0" smtClean="0">
                <a:ea typeface="Tahoma" pitchFamily="34" charset="0"/>
                <a:cs typeface="Tahoma" pitchFamily="34" charset="0"/>
              </a:rPr>
              <a:t>SISTEMA DE GESTIÓN AMBIENTAL</a:t>
            </a:r>
            <a:br>
              <a:rPr lang="es-ES" sz="1800" dirty="0" smtClean="0">
                <a:ea typeface="Tahoma" pitchFamily="34" charset="0"/>
                <a:cs typeface="Tahoma" pitchFamily="34" charset="0"/>
              </a:rPr>
            </a:br>
            <a:r>
              <a:rPr lang="es-ES" sz="1800" dirty="0" smtClean="0">
                <a:ea typeface="Tahoma" pitchFamily="34" charset="0"/>
                <a:cs typeface="Tahoma" pitchFamily="34" charset="0"/>
              </a:rPr>
              <a:t/>
            </a:r>
            <a:br>
              <a:rPr lang="es-ES" sz="1800" dirty="0" smtClean="0">
                <a:ea typeface="Tahoma" pitchFamily="34" charset="0"/>
                <a:cs typeface="Tahoma" pitchFamily="34" charset="0"/>
              </a:rPr>
            </a:br>
            <a:r>
              <a:rPr lang="es-ES" sz="1800" dirty="0" smtClean="0">
                <a:ea typeface="Tahoma" pitchFamily="34" charset="0"/>
                <a:cs typeface="Tahoma" pitchFamily="34" charset="0"/>
              </a:rPr>
              <a:t>PROGRAMA:  </a:t>
            </a:r>
            <a:r>
              <a:rPr lang="es-ES" sz="1800" dirty="0" smtClean="0">
                <a:solidFill>
                  <a:schemeClr val="accent1">
                    <a:lumMod val="75000"/>
                  </a:schemeClr>
                </a:solidFill>
                <a:ea typeface="Tahoma" pitchFamily="34" charset="0"/>
                <a:cs typeface="Tahoma" pitchFamily="34" charset="0"/>
              </a:rPr>
              <a:t>HACER USO EFICIENTE  DEL AGUA</a:t>
            </a:r>
            <a:r>
              <a:rPr lang="es-ES" sz="1800" dirty="0" smtClean="0">
                <a:ea typeface="Tahoma" pitchFamily="34" charset="0"/>
                <a:cs typeface="Tahoma" pitchFamily="34" charset="0"/>
              </a:rPr>
              <a:t/>
            </a:r>
            <a:br>
              <a:rPr lang="es-ES" sz="1800" dirty="0" smtClean="0">
                <a:ea typeface="Tahoma" pitchFamily="34" charset="0"/>
                <a:cs typeface="Tahoma" pitchFamily="34" charset="0"/>
              </a:rPr>
            </a:br>
            <a:r>
              <a:rPr lang="es-ES" sz="1800" dirty="0" smtClean="0">
                <a:ea typeface="Tahoma" pitchFamily="34" charset="0"/>
                <a:cs typeface="Tahoma" pitchFamily="34" charset="0"/>
              </a:rPr>
              <a:t/>
            </a:r>
            <a:br>
              <a:rPr lang="es-ES" sz="1800" dirty="0" smtClean="0">
                <a:ea typeface="Tahoma" pitchFamily="34" charset="0"/>
                <a:cs typeface="Tahoma" pitchFamily="34" charset="0"/>
              </a:rPr>
            </a:br>
            <a:r>
              <a:rPr lang="es-ES" sz="1800" dirty="0" smtClean="0">
                <a:solidFill>
                  <a:srgbClr val="0070C0"/>
                </a:solidFill>
                <a:effectLst>
                  <a:outerShdw blurRad="38100" dist="38100" dir="2700000" algn="tl">
                    <a:srgbClr val="000000">
                      <a:alpha val="43137"/>
                    </a:srgbClr>
                  </a:outerShdw>
                </a:effectLst>
                <a:ea typeface="Tahoma" pitchFamily="34" charset="0"/>
                <a:cs typeface="Tahoma" pitchFamily="34" charset="0"/>
              </a:rPr>
              <a:t>“SI,  AHORRAS AGUA,  AHORRAS DINERO”</a:t>
            </a:r>
            <a:r>
              <a:rPr lang="es-ES" sz="1800" dirty="0" smtClean="0"/>
              <a:t/>
            </a:r>
            <a:br>
              <a:rPr lang="es-ES" sz="1800" dirty="0" smtClean="0"/>
            </a:br>
            <a:endParaRPr lang="es-CO" sz="1800" dirty="0"/>
          </a:p>
        </p:txBody>
      </p:sp>
      <p:pic>
        <p:nvPicPr>
          <p:cNvPr id="7171" name="Picture 3" descr="D:\S.G.C. INTERDI 2011\PROGRAMA AGUA\agua-gota.jpg"/>
          <p:cNvPicPr>
            <a:picLocks noChangeAspect="1" noChangeArrowheads="1"/>
          </p:cNvPicPr>
          <p:nvPr/>
        </p:nvPicPr>
        <p:blipFill>
          <a:blip r:embed="rId3" cstate="print"/>
          <a:srcRect/>
          <a:stretch>
            <a:fillRect/>
          </a:stretch>
        </p:blipFill>
        <p:spPr bwMode="auto">
          <a:xfrm>
            <a:off x="6608940" y="414337"/>
            <a:ext cx="2374203" cy="1871663"/>
          </a:xfrm>
          <a:prstGeom prst="rect">
            <a:avLst/>
          </a:prstGeom>
          <a:ln>
            <a:noFill/>
          </a:ln>
          <a:effectLst>
            <a:softEdge rad="112500"/>
          </a:effectLst>
        </p:spPr>
      </p:pic>
      <p:pic>
        <p:nvPicPr>
          <p:cNvPr id="7172" name="Picture 4" descr="D:\S.G.C. INTERDI 2011\PROGRAMA AGUA\ahorrar-agua.jpg"/>
          <p:cNvPicPr>
            <a:picLocks noChangeAspect="1" noChangeArrowheads="1"/>
          </p:cNvPicPr>
          <p:nvPr/>
        </p:nvPicPr>
        <p:blipFill>
          <a:blip r:embed="rId4" cstate="print"/>
          <a:srcRect/>
          <a:stretch>
            <a:fillRect/>
          </a:stretch>
        </p:blipFill>
        <p:spPr bwMode="auto">
          <a:xfrm>
            <a:off x="76200" y="457200"/>
            <a:ext cx="2204991"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0" name="9 Título"/>
          <p:cNvSpPr>
            <a:spLocks noGrp="1"/>
          </p:cNvSpPr>
          <p:nvPr>
            <p:ph type="title"/>
          </p:nvPr>
        </p:nvSpPr>
        <p:spPr>
          <a:xfrm>
            <a:off x="457200" y="533400"/>
            <a:ext cx="7391400" cy="792162"/>
          </a:xfrm>
        </p:spPr>
        <p:txBody>
          <a:bodyPr/>
          <a:lstStyle/>
          <a:p>
            <a:r>
              <a:rPr lang="es-ES" sz="1800" b="1" dirty="0" smtClean="0"/>
              <a:t>CONTROL OPERACIONAL: PROGRAMA HACER USO EFICIENTE DEL AGUA.</a:t>
            </a:r>
            <a:endParaRPr lang="es-ES" sz="1800" b="1" dirty="0"/>
          </a:p>
        </p:txBody>
      </p:sp>
      <p:graphicFrame>
        <p:nvGraphicFramePr>
          <p:cNvPr id="7" name="6 Tabla"/>
          <p:cNvGraphicFramePr>
            <a:graphicFrameLocks noGrp="1"/>
          </p:cNvGraphicFramePr>
          <p:nvPr/>
        </p:nvGraphicFramePr>
        <p:xfrm>
          <a:off x="838200" y="1522476"/>
          <a:ext cx="7620000" cy="839724"/>
        </p:xfrm>
        <a:graphic>
          <a:graphicData uri="http://schemas.openxmlformats.org/drawingml/2006/table">
            <a:tbl>
              <a:tblPr/>
              <a:tblGrid>
                <a:gridCol w="2209800"/>
                <a:gridCol w="3810000"/>
                <a:gridCol w="1600200"/>
              </a:tblGrid>
              <a:tr h="229140">
                <a:tc rowSpan="4">
                  <a:txBody>
                    <a:bodyPr/>
                    <a:lstStyle/>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r>
                        <a:rPr lang="es-ES" sz="900" b="1" dirty="0" smtClean="0">
                          <a:latin typeface="Arial" pitchFamily="34" charset="0"/>
                          <a:ea typeface="Times New Roman"/>
                          <a:cs typeface="Arial" pitchFamily="34" charset="0"/>
                        </a:rPr>
                        <a:t>POLICÍA </a:t>
                      </a:r>
                      <a:r>
                        <a:rPr lang="es-ES" sz="900" b="1" dirty="0">
                          <a:latin typeface="Arial" pitchFamily="34" charset="0"/>
                          <a:ea typeface="Times New Roman"/>
                          <a:cs typeface="Arial" pitchFamily="34" charset="0"/>
                        </a:rPr>
                        <a:t>NACIONAL</a:t>
                      </a: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200"/>
                        </a:spcBef>
                        <a:spcAft>
                          <a:spcPts val="300"/>
                        </a:spcAft>
                      </a:pPr>
                      <a:r>
                        <a:rPr lang="es-ES" sz="900" b="1" dirty="0">
                          <a:latin typeface="Arial" pitchFamily="34" charset="0"/>
                          <a:cs typeface="Arial" pitchFamily="34" charset="0"/>
                        </a:rPr>
                        <a:t>Procedimiento</a:t>
                      </a:r>
                      <a:r>
                        <a:rPr lang="en-US" sz="900" b="1" dirty="0">
                          <a:latin typeface="Arial" pitchFamily="34" charset="0"/>
                          <a:cs typeface="Arial" pitchFamily="34" charset="0"/>
                        </a:rPr>
                        <a:t>: Control </a:t>
                      </a:r>
                      <a:r>
                        <a:rPr lang="es-CO" sz="900" b="1" dirty="0">
                          <a:latin typeface="Arial" pitchFamily="34" charset="0"/>
                          <a:cs typeface="Arial" pitchFamily="34" charset="0"/>
                        </a:rPr>
                        <a:t>Operacional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900" dirty="0">
                          <a:latin typeface="Arial" pitchFamily="34" charset="0"/>
                          <a:ea typeface="Times New Roman"/>
                          <a:cs typeface="Arial" pitchFamily="34" charset="0"/>
                        </a:rPr>
                        <a:t>Página 1 de </a:t>
                      </a:r>
                      <a:r>
                        <a:rPr lang="es-ES" sz="900" dirty="0" smtClean="0">
                          <a:latin typeface="Arial" pitchFamily="34" charset="0"/>
                          <a:ea typeface="Times New Roman"/>
                          <a:cs typeface="Arial" pitchFamily="34" charset="0"/>
                        </a:rPr>
                        <a:t>3</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vMerge="1">
                  <a:txBody>
                    <a:bodyPr/>
                    <a:lstStyle/>
                    <a:p>
                      <a:endParaRPr lang="es-ES"/>
                    </a:p>
                  </a:txBody>
                  <a:tcPr/>
                </a:tc>
                <a:tc>
                  <a:txBody>
                    <a:bodyPr/>
                    <a:lstStyle/>
                    <a:p>
                      <a:pPr>
                        <a:spcAft>
                          <a:spcPts val="0"/>
                        </a:spcAft>
                      </a:pPr>
                      <a:r>
                        <a:rPr lang="es-ES" sz="900" b="1">
                          <a:latin typeface="Arial" pitchFamily="34" charset="0"/>
                          <a:ea typeface="Times New Roman"/>
                          <a:cs typeface="Arial" pitchFamily="34" charset="0"/>
                        </a:rPr>
                        <a:t> </a:t>
                      </a:r>
                      <a:r>
                        <a:rPr lang="es-CO" sz="900" b="1">
                          <a:latin typeface="Arial" pitchFamily="34" charset="0"/>
                          <a:ea typeface="Times New Roman"/>
                          <a:cs typeface="Arial" pitchFamily="34" charset="0"/>
                        </a:rPr>
                        <a:t>Código</a:t>
                      </a:r>
                      <a:r>
                        <a:rPr lang="en-US" sz="900" b="1">
                          <a:latin typeface="Arial" pitchFamily="34" charset="0"/>
                          <a:ea typeface="Times New Roman"/>
                          <a:cs typeface="Arial" pitchFamily="34" charset="0"/>
                        </a:rPr>
                        <a:t>: </a:t>
                      </a:r>
                      <a:r>
                        <a:rPr lang="en-US" sz="900">
                          <a:latin typeface="Arial" pitchFamily="34" charset="0"/>
                          <a:ea typeface="Times New Roman"/>
                          <a:cs typeface="Arial" pitchFamily="34" charset="0"/>
                        </a:rPr>
                        <a:t>2GA-FR-0001</a:t>
                      </a:r>
                      <a:endParaRPr lang="es-ES" sz="90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rowSpan="2">
                  <a:txBody>
                    <a:bodyPr/>
                    <a:lstStyle/>
                    <a:p>
                      <a:pPr algn="ctr">
                        <a:spcBef>
                          <a:spcPts val="1200"/>
                        </a:spcBef>
                        <a:spcAft>
                          <a:spcPts val="300"/>
                        </a:spcAft>
                      </a:pPr>
                      <a:r>
                        <a:rPr lang="es-CO" sz="900" b="1" dirty="0">
                          <a:latin typeface="Arial" pitchFamily="34" charset="0"/>
                          <a:cs typeface="Arial" pitchFamily="34" charset="0"/>
                        </a:rPr>
                        <a:t>FORMATO PARA LA FORMULACIÓN DE PROGRAMAS DE GESTIÓN AMBIENTAL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Fecha</a:t>
                      </a:r>
                      <a:r>
                        <a:rPr lang="en-US" sz="900" b="1" dirty="0">
                          <a:latin typeface="Arial" pitchFamily="34" charset="0"/>
                          <a:ea typeface="Times New Roman"/>
                          <a:cs typeface="Arial" pitchFamily="34" charset="0"/>
                        </a:rPr>
                        <a:t>: </a:t>
                      </a:r>
                      <a:r>
                        <a:rPr lang="en-US" sz="900" dirty="0">
                          <a:latin typeface="Arial" pitchFamily="34" charset="0"/>
                          <a:ea typeface="Times New Roman"/>
                          <a:cs typeface="Arial" pitchFamily="34" charset="0"/>
                        </a:rPr>
                        <a:t>24-05-2010</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69">
                <a:tc vMerge="1">
                  <a:txBody>
                    <a:bodyPr/>
                    <a:lstStyle/>
                    <a:p>
                      <a:endParaRPr lang="es-ES"/>
                    </a:p>
                  </a:txBody>
                  <a:tcPr/>
                </a:tc>
                <a:tc vMerge="1">
                  <a:txBody>
                    <a:bodyPr/>
                    <a:lstStyle/>
                    <a:p>
                      <a:endParaRPr lang="es-ES"/>
                    </a:p>
                  </a:txBody>
                  <a:tcPr/>
                </a:tc>
                <a:tc>
                  <a:txBody>
                    <a:bodyPr/>
                    <a:lstStyle/>
                    <a:p>
                      <a:pPr>
                        <a:spcBef>
                          <a:spcPts val="1200"/>
                        </a:spcBef>
                        <a:spcAft>
                          <a:spcPts val="300"/>
                        </a:spcAft>
                      </a:pPr>
                      <a:r>
                        <a:rPr lang="es-CO" sz="900" b="1" kern="1600" dirty="0">
                          <a:latin typeface="Arial" pitchFamily="34" charset="0"/>
                          <a:cs typeface="Arial" pitchFamily="34" charset="0"/>
                        </a:rPr>
                        <a:t>Versión</a:t>
                      </a:r>
                      <a:r>
                        <a:rPr lang="en-US" sz="900" b="1" kern="1600" dirty="0">
                          <a:latin typeface="Arial" pitchFamily="34" charset="0"/>
                          <a:cs typeface="Arial" pitchFamily="34" charset="0"/>
                        </a:rPr>
                        <a:t>: </a:t>
                      </a:r>
                      <a:r>
                        <a:rPr lang="en-US" sz="900" b="0" kern="1600" dirty="0">
                          <a:latin typeface="Arial" pitchFamily="34" charset="0"/>
                          <a:cs typeface="Arial" pitchFamily="34" charset="0"/>
                        </a:rPr>
                        <a:t>0</a:t>
                      </a:r>
                      <a:endParaRPr lang="es-ES" sz="900" b="1" kern="1600"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1" name="Picture 3"/>
          <p:cNvPicPr>
            <a:picLocks noChangeAspect="1" noChangeArrowheads="1"/>
          </p:cNvPicPr>
          <p:nvPr/>
        </p:nvPicPr>
        <p:blipFill>
          <a:blip r:embed="rId3" cstate="print"/>
          <a:srcRect/>
          <a:stretch>
            <a:fillRect/>
          </a:stretch>
        </p:blipFill>
        <p:spPr bwMode="auto">
          <a:xfrm>
            <a:off x="1600200" y="1597025"/>
            <a:ext cx="609600" cy="536575"/>
          </a:xfrm>
          <a:prstGeom prst="rect">
            <a:avLst/>
          </a:prstGeom>
          <a:noFill/>
        </p:spPr>
      </p:pic>
      <p:graphicFrame>
        <p:nvGraphicFramePr>
          <p:cNvPr id="8" name="7 Tabla"/>
          <p:cNvGraphicFramePr>
            <a:graphicFrameLocks noGrp="1"/>
          </p:cNvGraphicFramePr>
          <p:nvPr/>
        </p:nvGraphicFramePr>
        <p:xfrm>
          <a:off x="838200" y="2543769"/>
          <a:ext cx="7620000" cy="3476031"/>
        </p:xfrm>
        <a:graphic>
          <a:graphicData uri="http://schemas.openxmlformats.org/drawingml/2006/table">
            <a:tbl>
              <a:tblPr/>
              <a:tblGrid>
                <a:gridCol w="3048000"/>
                <a:gridCol w="4572000"/>
              </a:tblGrid>
              <a:tr h="160214">
                <a:tc>
                  <a:txBody>
                    <a:bodyPr/>
                    <a:lstStyle/>
                    <a:p>
                      <a:pPr algn="just">
                        <a:lnSpc>
                          <a:spcPct val="115000"/>
                        </a:lnSpc>
                        <a:spcAft>
                          <a:spcPts val="1000"/>
                        </a:spcAft>
                      </a:pPr>
                      <a:r>
                        <a:rPr lang="es-CO" sz="900" b="1" dirty="0">
                          <a:latin typeface="Arial" pitchFamily="34" charset="0"/>
                          <a:ea typeface="Times New Roman"/>
                          <a:cs typeface="Arial" pitchFamily="34" charset="0"/>
                        </a:rPr>
                        <a:t>OBJETIVO GENERAL </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900" b="1" dirty="0">
                          <a:latin typeface="Arial" pitchFamily="34" charset="0"/>
                          <a:ea typeface="Times New Roman"/>
                          <a:cs typeface="Arial" pitchFamily="34" charset="0"/>
                        </a:rPr>
                        <a:t>HACER USO EFICIENTE DEL AGUA. </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52">
                <a:tc>
                  <a:txBody>
                    <a:bodyPr/>
                    <a:lstStyle/>
                    <a:p>
                      <a:pPr algn="just">
                        <a:lnSpc>
                          <a:spcPct val="115000"/>
                        </a:lnSpc>
                        <a:spcAft>
                          <a:spcPts val="1000"/>
                        </a:spcAft>
                      </a:pPr>
                      <a:r>
                        <a:rPr lang="es-CO" sz="900" b="1">
                          <a:latin typeface="Arial" pitchFamily="34" charset="0"/>
                          <a:ea typeface="Times New Roman"/>
                          <a:cs typeface="Arial" pitchFamily="34" charset="0"/>
                        </a:rPr>
                        <a:t>METAS</a:t>
                      </a:r>
                      <a:endParaRPr lang="es-ES" sz="900" b="1">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kern="1200" dirty="0" smtClean="0">
                          <a:solidFill>
                            <a:schemeClr val="tx1"/>
                          </a:solidFill>
                          <a:latin typeface="Arial" pitchFamily="34" charset="0"/>
                          <a:ea typeface="+mn-ea"/>
                          <a:cs typeface="Arial" pitchFamily="34" charset="0"/>
                        </a:rPr>
                        <a:t>Reducir en </a:t>
                      </a:r>
                      <a:r>
                        <a:rPr lang="es-ES" sz="1000" b="1" kern="1200" baseline="0" dirty="0" smtClean="0">
                          <a:solidFill>
                            <a:schemeClr val="tx1"/>
                          </a:solidFill>
                          <a:latin typeface="Arial" pitchFamily="34" charset="0"/>
                          <a:ea typeface="+mn-ea"/>
                          <a:cs typeface="Arial" pitchFamily="34" charset="0"/>
                        </a:rPr>
                        <a:t> 5</a:t>
                      </a:r>
                      <a:r>
                        <a:rPr lang="es-ES" sz="900" b="1" kern="1200" dirty="0" smtClean="0">
                          <a:solidFill>
                            <a:schemeClr val="tx1"/>
                          </a:solidFill>
                          <a:latin typeface="Arial" pitchFamily="34" charset="0"/>
                          <a:ea typeface="+mn-ea"/>
                          <a:cs typeface="Arial" pitchFamily="34" charset="0"/>
                        </a:rPr>
                        <a:t>% el consumo de agua </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56">
                <a:tc>
                  <a:txBody>
                    <a:bodyPr/>
                    <a:lstStyle/>
                    <a:p>
                      <a:pPr algn="just">
                        <a:lnSpc>
                          <a:spcPct val="115000"/>
                        </a:lnSpc>
                        <a:spcAft>
                          <a:spcPts val="1000"/>
                        </a:spcAft>
                      </a:pPr>
                      <a:r>
                        <a:rPr lang="es-CO" sz="900" b="1" dirty="0">
                          <a:latin typeface="Arial" pitchFamily="34" charset="0"/>
                          <a:ea typeface="Times New Roman"/>
                          <a:cs typeface="Arial" pitchFamily="34" charset="0"/>
                        </a:rPr>
                        <a:t>DESCRIPCIÒN DEL PROGRAMA</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kern="1200" dirty="0" smtClean="0">
                          <a:solidFill>
                            <a:schemeClr val="tx1"/>
                          </a:solidFill>
                          <a:latin typeface="Arial" pitchFamily="34" charset="0"/>
                          <a:ea typeface="+mn-ea"/>
                          <a:cs typeface="Arial" pitchFamily="34" charset="0"/>
                        </a:rPr>
                        <a:t>Implementar el  ahorro y  uso eficiente de agua, así como la implementación de buenas prácticas  en el consumo de este recurso, contribuyendo de esta manera con la conservación del recurso y dar cumplimiento a lo dispuesto en la normativa.</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78">
                <a:tc>
                  <a:txBody>
                    <a:bodyPr/>
                    <a:lstStyle/>
                    <a:p>
                      <a:pPr algn="just">
                        <a:lnSpc>
                          <a:spcPct val="115000"/>
                        </a:lnSpc>
                        <a:spcAft>
                          <a:spcPts val="1000"/>
                        </a:spcAft>
                      </a:pPr>
                      <a:r>
                        <a:rPr lang="es-CO" sz="900" b="1">
                          <a:latin typeface="Arial" pitchFamily="34" charset="0"/>
                          <a:ea typeface="Times New Roman"/>
                          <a:cs typeface="Arial" pitchFamily="34" charset="0"/>
                        </a:rPr>
                        <a:t>LOCALIZACIÒN</a:t>
                      </a:r>
                      <a:endParaRPr lang="es-ES" sz="900" b="1">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b="1" dirty="0">
                          <a:latin typeface="Arial" pitchFamily="34" charset="0"/>
                          <a:ea typeface="Times New Roman"/>
                          <a:cs typeface="Arial" pitchFamily="34" charset="0"/>
                        </a:rPr>
                        <a:t>E</a:t>
                      </a:r>
                      <a:r>
                        <a:rPr lang="es-ES" sz="900" b="1" dirty="0">
                          <a:latin typeface="Arial" pitchFamily="34" charset="0"/>
                          <a:ea typeface="Times New Roman"/>
                          <a:cs typeface="Arial" pitchFamily="34" charset="0"/>
                        </a:rPr>
                        <a:t>n las instalaciones del predio de Antinarcóticos, Ubicado en el  Aeropuerto el Dorado entrada 6.</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819">
                <a:tc>
                  <a:txBody>
                    <a:bodyPr/>
                    <a:lstStyle/>
                    <a:p>
                      <a:pPr algn="just">
                        <a:lnSpc>
                          <a:spcPct val="115000"/>
                        </a:lnSpc>
                        <a:spcAft>
                          <a:spcPts val="1000"/>
                        </a:spcAft>
                      </a:pPr>
                      <a:r>
                        <a:rPr lang="es-CO" sz="900" b="1" dirty="0">
                          <a:latin typeface="Arial" pitchFamily="34" charset="0"/>
                          <a:ea typeface="Times New Roman"/>
                          <a:cs typeface="Arial" pitchFamily="34" charset="0"/>
                        </a:rPr>
                        <a:t>ASPECTOS AMBIENTALES</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b="1" dirty="0">
                          <a:solidFill>
                            <a:schemeClr val="tx1"/>
                          </a:solidFill>
                          <a:latin typeface="Arial" pitchFamily="34" charset="0"/>
                          <a:ea typeface="Times New Roman"/>
                          <a:cs typeface="Arial" pitchFamily="34" charset="0"/>
                        </a:rPr>
                        <a:t>Consumo de agua, </a:t>
                      </a:r>
                      <a:r>
                        <a:rPr lang="es-ES" sz="900" b="1" dirty="0" smtClean="0">
                          <a:solidFill>
                            <a:schemeClr val="tx1"/>
                          </a:solidFill>
                          <a:latin typeface="Arial" pitchFamily="34" charset="0"/>
                          <a:ea typeface="Times New Roman"/>
                          <a:cs typeface="Arial" pitchFamily="34" charset="0"/>
                        </a:rPr>
                        <a:t> Recirculación </a:t>
                      </a:r>
                      <a:r>
                        <a:rPr lang="es-ES" sz="900" b="1" dirty="0">
                          <a:solidFill>
                            <a:schemeClr val="tx1"/>
                          </a:solidFill>
                          <a:latin typeface="Arial" pitchFamily="34" charset="0"/>
                          <a:ea typeface="Times New Roman"/>
                          <a:cs typeface="Arial" pitchFamily="34" charset="0"/>
                        </a:rPr>
                        <a:t>Agua/Aprovechamiento de Aguas lluvias. </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864">
                <a:tc>
                  <a:txBody>
                    <a:bodyPr/>
                    <a:lstStyle/>
                    <a:p>
                      <a:pPr algn="just">
                        <a:lnSpc>
                          <a:spcPct val="115000"/>
                        </a:lnSpc>
                        <a:spcAft>
                          <a:spcPts val="1000"/>
                        </a:spcAft>
                      </a:pPr>
                      <a:r>
                        <a:rPr lang="es-CO" sz="900" b="1" dirty="0">
                          <a:latin typeface="Arial" pitchFamily="34" charset="0"/>
                          <a:ea typeface="Times New Roman"/>
                          <a:cs typeface="Arial" pitchFamily="34" charset="0"/>
                        </a:rPr>
                        <a:t>IMPACTOS AMBIENTALES</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b="1" dirty="0">
                          <a:solidFill>
                            <a:schemeClr val="tx1"/>
                          </a:solidFill>
                          <a:latin typeface="Arial" pitchFamily="34" charset="0"/>
                          <a:ea typeface="Times New Roman"/>
                          <a:cs typeface="Arial" pitchFamily="34" charset="0"/>
                        </a:rPr>
                        <a:t>Agotamiento del Recurso Natural, </a:t>
                      </a:r>
                      <a:r>
                        <a:rPr lang="es-ES" sz="900" b="1" dirty="0" smtClean="0">
                          <a:solidFill>
                            <a:srgbClr val="000000"/>
                          </a:solidFill>
                          <a:latin typeface="Arial" pitchFamily="34" charset="0"/>
                          <a:ea typeface="Times New Roman"/>
                          <a:cs typeface="Arial" pitchFamily="34" charset="0"/>
                        </a:rPr>
                        <a:t> </a:t>
                      </a:r>
                      <a:r>
                        <a:rPr lang="es-ES" sz="900" b="1" dirty="0" smtClean="0">
                          <a:solidFill>
                            <a:schemeClr val="tx1"/>
                          </a:solidFill>
                          <a:latin typeface="Arial" pitchFamily="34" charset="0"/>
                          <a:ea typeface="Times New Roman"/>
                          <a:cs typeface="Arial" pitchFamily="34" charset="0"/>
                        </a:rPr>
                        <a:t>Disminución </a:t>
                      </a:r>
                      <a:r>
                        <a:rPr lang="es-ES" sz="900" b="1" dirty="0">
                          <a:solidFill>
                            <a:schemeClr val="tx1"/>
                          </a:solidFill>
                          <a:latin typeface="Arial" pitchFamily="34" charset="0"/>
                          <a:ea typeface="Times New Roman"/>
                          <a:cs typeface="Arial" pitchFamily="34" charset="0"/>
                        </a:rPr>
                        <a:t>de la demanda del Recurso.</a:t>
                      </a: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706">
                <a:tc>
                  <a:txBody>
                    <a:bodyPr/>
                    <a:lstStyle/>
                    <a:p>
                      <a:pPr algn="just">
                        <a:lnSpc>
                          <a:spcPct val="115000"/>
                        </a:lnSpc>
                        <a:spcAft>
                          <a:spcPts val="1000"/>
                        </a:spcAft>
                      </a:pPr>
                      <a:r>
                        <a:rPr lang="es-CO" sz="900" b="1" dirty="0">
                          <a:latin typeface="Arial" pitchFamily="34" charset="0"/>
                          <a:ea typeface="Times New Roman"/>
                          <a:cs typeface="Arial" pitchFamily="34" charset="0"/>
                        </a:rPr>
                        <a:t>CONTROLES OPERACIONALES</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b="1" dirty="0">
                          <a:latin typeface="Arial" pitchFamily="34" charset="0"/>
                          <a:ea typeface="Times New Roman"/>
                          <a:cs typeface="Arial" pitchFamily="34" charset="0"/>
                        </a:rPr>
                        <a:t>-Reportar a la empresa de Acueducto y Alcantarillado </a:t>
                      </a:r>
                      <a:r>
                        <a:rPr lang="es-ES" sz="900" b="1" dirty="0" smtClean="0">
                          <a:latin typeface="Arial" pitchFamily="34" charset="0"/>
                          <a:ea typeface="Times New Roman"/>
                          <a:cs typeface="Arial" pitchFamily="34" charset="0"/>
                        </a:rPr>
                        <a:t> </a:t>
                      </a:r>
                      <a:r>
                        <a:rPr lang="es-ES" sz="900" b="1" dirty="0">
                          <a:latin typeface="Arial" pitchFamily="34" charset="0"/>
                          <a:ea typeface="Times New Roman"/>
                          <a:cs typeface="Arial" pitchFamily="34" charset="0"/>
                        </a:rPr>
                        <a:t>las fugas  detectadas.</a:t>
                      </a:r>
                    </a:p>
                    <a:p>
                      <a:pPr algn="just">
                        <a:spcAft>
                          <a:spcPts val="0"/>
                        </a:spcAft>
                      </a:pPr>
                      <a:r>
                        <a:rPr lang="es-ES" sz="900" b="1" dirty="0">
                          <a:latin typeface="Arial" pitchFamily="34" charset="0"/>
                          <a:ea typeface="Times New Roman"/>
                          <a:cs typeface="Arial" pitchFamily="34" charset="0"/>
                        </a:rPr>
                        <a:t>-Reparar fugas hidráulicas.</a:t>
                      </a:r>
                    </a:p>
                    <a:p>
                      <a:pPr algn="just">
                        <a:spcAft>
                          <a:spcPts val="0"/>
                        </a:spcAft>
                      </a:pPr>
                      <a:r>
                        <a:rPr lang="es-ES" sz="900" b="1" dirty="0">
                          <a:latin typeface="Arial" pitchFamily="34" charset="0"/>
                          <a:ea typeface="Times New Roman"/>
                          <a:cs typeface="Arial" pitchFamily="34" charset="0"/>
                        </a:rPr>
                        <a:t>-Constatar el cierre de las llaves cuando no están en uso</a:t>
                      </a:r>
                      <a:r>
                        <a:rPr lang="es-ES" sz="900" b="1" dirty="0" smtClean="0">
                          <a:latin typeface="Arial" pitchFamily="34" charset="0"/>
                          <a:ea typeface="Times New Roman"/>
                          <a:cs typeface="Arial" pitchFamily="34" charset="0"/>
                        </a:rPr>
                        <a:t>.</a:t>
                      </a:r>
                      <a:endParaRPr lang="es-ES" sz="900" b="1" dirty="0">
                        <a:latin typeface="Arial" pitchFamily="34" charset="0"/>
                        <a:ea typeface="Times New Roman"/>
                        <a:cs typeface="Arial" pitchFamily="34" charset="0"/>
                      </a:endParaRPr>
                    </a:p>
                    <a:p>
                      <a:pPr algn="just">
                        <a:spcAft>
                          <a:spcPts val="0"/>
                        </a:spcAft>
                      </a:pPr>
                      <a:r>
                        <a:rPr lang="es-ES" sz="900" b="1" dirty="0">
                          <a:latin typeface="Arial" pitchFamily="34" charset="0"/>
                          <a:ea typeface="Times New Roman"/>
                          <a:cs typeface="Arial" pitchFamily="34" charset="0"/>
                        </a:rPr>
                        <a:t>-Efectuar jornadas </a:t>
                      </a:r>
                      <a:r>
                        <a:rPr lang="es-ES" sz="900" b="1" dirty="0" smtClean="0">
                          <a:latin typeface="Arial" pitchFamily="34" charset="0"/>
                          <a:ea typeface="Times New Roman"/>
                          <a:cs typeface="Arial" pitchFamily="34" charset="0"/>
                        </a:rPr>
                        <a:t>de socialización y </a:t>
                      </a:r>
                      <a:r>
                        <a:rPr lang="es-ES" sz="900" b="1" dirty="0">
                          <a:latin typeface="Arial" pitchFamily="34" charset="0"/>
                          <a:ea typeface="Times New Roman"/>
                          <a:cs typeface="Arial" pitchFamily="34" charset="0"/>
                        </a:rPr>
                        <a:t>sensibilización invitando a los funcionarios </a:t>
                      </a:r>
                      <a:r>
                        <a:rPr lang="es-ES" sz="900" b="1" baseline="0" dirty="0" smtClean="0">
                          <a:latin typeface="Arial" pitchFamily="34" charset="0"/>
                          <a:ea typeface="Times New Roman"/>
                          <a:cs typeface="Arial" pitchFamily="34" charset="0"/>
                        </a:rPr>
                        <a:t>   </a:t>
                      </a:r>
                      <a:r>
                        <a:rPr lang="es-ES" sz="900" b="1" dirty="0" smtClean="0">
                          <a:latin typeface="Arial" pitchFamily="34" charset="0"/>
                          <a:ea typeface="Times New Roman"/>
                          <a:cs typeface="Arial" pitchFamily="34" charset="0"/>
                        </a:rPr>
                        <a:t>adoptar</a:t>
                      </a:r>
                      <a:r>
                        <a:rPr lang="es-ES" sz="900" b="1" baseline="0" dirty="0" smtClean="0">
                          <a:latin typeface="Arial" pitchFamily="34" charset="0"/>
                          <a:ea typeface="Times New Roman"/>
                          <a:cs typeface="Arial" pitchFamily="34" charset="0"/>
                        </a:rPr>
                        <a:t> </a:t>
                      </a:r>
                      <a:r>
                        <a:rPr lang="es-ES" sz="900" b="1" dirty="0" smtClean="0">
                          <a:latin typeface="Arial" pitchFamily="34" charset="0"/>
                          <a:ea typeface="Times New Roman"/>
                          <a:cs typeface="Arial" pitchFamily="34" charset="0"/>
                        </a:rPr>
                        <a:t>buenas practicas </a:t>
                      </a:r>
                      <a:r>
                        <a:rPr lang="es-ES" sz="900" b="1" dirty="0">
                          <a:latin typeface="Arial" pitchFamily="34" charset="0"/>
                          <a:ea typeface="Times New Roman"/>
                          <a:cs typeface="Arial" pitchFamily="34" charset="0"/>
                        </a:rPr>
                        <a:t>para el cuidado y </a:t>
                      </a:r>
                      <a:r>
                        <a:rPr lang="es-ES" sz="900" b="1" dirty="0" smtClean="0">
                          <a:latin typeface="Arial" pitchFamily="34" charset="0"/>
                          <a:ea typeface="Times New Roman"/>
                          <a:cs typeface="Arial" pitchFamily="34" charset="0"/>
                        </a:rPr>
                        <a:t>uso </a:t>
                      </a:r>
                      <a:r>
                        <a:rPr lang="es-ES" sz="900" b="1" dirty="0">
                          <a:latin typeface="Arial" pitchFamily="34" charset="0"/>
                          <a:ea typeface="Times New Roman"/>
                          <a:cs typeface="Arial" pitchFamily="34" charset="0"/>
                        </a:rPr>
                        <a:t>del </a:t>
                      </a:r>
                      <a:r>
                        <a:rPr lang="es-ES" sz="900" b="1" dirty="0" smtClean="0">
                          <a:latin typeface="Arial" pitchFamily="34" charset="0"/>
                          <a:ea typeface="Times New Roman"/>
                          <a:cs typeface="Arial" pitchFamily="34" charset="0"/>
                        </a:rPr>
                        <a:t>consumo</a:t>
                      </a:r>
                      <a:r>
                        <a:rPr lang="es-ES" sz="900" b="1" baseline="0" dirty="0" smtClean="0">
                          <a:latin typeface="Arial" pitchFamily="34" charset="0"/>
                          <a:ea typeface="Times New Roman"/>
                          <a:cs typeface="Arial" pitchFamily="34" charset="0"/>
                        </a:rPr>
                        <a:t> de agua.</a:t>
                      </a:r>
                      <a:endParaRPr lang="es-ES" sz="900" b="1" dirty="0">
                        <a:latin typeface="Arial" pitchFamily="34" charset="0"/>
                        <a:ea typeface="Times New Roman"/>
                        <a:cs typeface="Arial" pitchFamily="34" charset="0"/>
                      </a:endParaRPr>
                    </a:p>
                    <a:p>
                      <a:pPr algn="just">
                        <a:spcAft>
                          <a:spcPts val="0"/>
                        </a:spcAft>
                        <a:buFontTx/>
                        <a:buChar char="-"/>
                      </a:pPr>
                      <a:r>
                        <a:rPr lang="es-ES" sz="900" b="1" dirty="0" smtClean="0">
                          <a:latin typeface="Arial" pitchFamily="34" charset="0"/>
                          <a:ea typeface="Times New Roman"/>
                          <a:cs typeface="Arial" pitchFamily="34" charset="0"/>
                        </a:rPr>
                        <a:t>Mantenimiento preventivo al sistema</a:t>
                      </a:r>
                      <a:r>
                        <a:rPr lang="es-ES" sz="900" b="1" baseline="0" dirty="0" smtClean="0">
                          <a:latin typeface="Arial" pitchFamily="34" charset="0"/>
                          <a:ea typeface="Times New Roman"/>
                          <a:cs typeface="Arial" pitchFamily="34" charset="0"/>
                        </a:rPr>
                        <a:t> hidráulico de las instalaciones.</a:t>
                      </a:r>
                    </a:p>
                    <a:p>
                      <a:pPr algn="just">
                        <a:spcAft>
                          <a:spcPts val="0"/>
                        </a:spcAft>
                        <a:buFontTx/>
                        <a:buNone/>
                      </a:pP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955">
                <a:tc>
                  <a:txBody>
                    <a:bodyPr/>
                    <a:lstStyle/>
                    <a:p>
                      <a:pPr algn="just">
                        <a:lnSpc>
                          <a:spcPct val="115000"/>
                        </a:lnSpc>
                        <a:spcAft>
                          <a:spcPts val="1000"/>
                        </a:spcAft>
                      </a:pPr>
                      <a:r>
                        <a:rPr lang="es-ES" sz="900" b="1" dirty="0" smtClean="0">
                          <a:latin typeface="Arial" pitchFamily="34" charset="0"/>
                          <a:ea typeface="Times New Roman"/>
                          <a:cs typeface="Arial" pitchFamily="34" charset="0"/>
                        </a:rPr>
                        <a:t>RECURSOS</a:t>
                      </a:r>
                      <a:r>
                        <a:rPr lang="es-ES" sz="900" b="1" baseline="0" dirty="0" smtClean="0">
                          <a:latin typeface="Arial" pitchFamily="34" charset="0"/>
                          <a:ea typeface="Times New Roman"/>
                          <a:cs typeface="Arial" pitchFamily="34" charset="0"/>
                        </a:rPr>
                        <a:t> Y/O TECNOLOGÍA</a:t>
                      </a:r>
                      <a:endParaRPr lang="es-ES" sz="900" b="1" dirty="0">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CO" sz="900" b="1" dirty="0" smtClean="0">
                          <a:solidFill>
                            <a:schemeClr val="tx1"/>
                          </a:solidFill>
                          <a:latin typeface="Arial" pitchFamily="34" charset="0"/>
                          <a:ea typeface="Times New Roman"/>
                          <a:cs typeface="Arial" pitchFamily="34" charset="0"/>
                        </a:rPr>
                        <a:t>$ 15.000.000 </a:t>
                      </a:r>
                      <a:endParaRPr lang="es-ES" sz="900" b="1" dirty="0" smtClean="0">
                        <a:solidFill>
                          <a:schemeClr val="tx1"/>
                        </a:solidFill>
                        <a:latin typeface="Arial" pitchFamily="34" charset="0"/>
                        <a:ea typeface="Times New Roman"/>
                        <a:cs typeface="Arial" pitchFamily="34" charset="0"/>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0" name="9 Título"/>
          <p:cNvSpPr>
            <a:spLocks noGrp="1"/>
          </p:cNvSpPr>
          <p:nvPr>
            <p:ph type="title"/>
          </p:nvPr>
        </p:nvSpPr>
        <p:spPr>
          <a:xfrm>
            <a:off x="457200" y="533400"/>
            <a:ext cx="7391400" cy="792162"/>
          </a:xfrm>
        </p:spPr>
        <p:txBody>
          <a:bodyPr/>
          <a:lstStyle/>
          <a:p>
            <a:r>
              <a:rPr lang="es-ES" sz="1800" b="1" dirty="0" smtClean="0"/>
              <a:t>CONTROL OPERACIONAL: PROGRAMA HACER USO EFICIENTE DEL AGUA.</a:t>
            </a:r>
            <a:endParaRPr lang="es-ES" sz="1800" b="1" dirty="0"/>
          </a:p>
        </p:txBody>
      </p:sp>
      <p:graphicFrame>
        <p:nvGraphicFramePr>
          <p:cNvPr id="7" name="6 Tabla"/>
          <p:cNvGraphicFramePr>
            <a:graphicFrameLocks noGrp="1"/>
          </p:cNvGraphicFramePr>
          <p:nvPr/>
        </p:nvGraphicFramePr>
        <p:xfrm>
          <a:off x="838200" y="1821133"/>
          <a:ext cx="7620000" cy="839724"/>
        </p:xfrm>
        <a:graphic>
          <a:graphicData uri="http://schemas.openxmlformats.org/drawingml/2006/table">
            <a:tbl>
              <a:tblPr/>
              <a:tblGrid>
                <a:gridCol w="2209800"/>
                <a:gridCol w="3810000"/>
                <a:gridCol w="1600200"/>
              </a:tblGrid>
              <a:tr h="229140">
                <a:tc rowSpan="4">
                  <a:txBody>
                    <a:bodyPr/>
                    <a:lstStyle/>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r>
                        <a:rPr lang="es-ES" sz="900" b="1" dirty="0" smtClean="0">
                          <a:latin typeface="Arial" pitchFamily="34" charset="0"/>
                          <a:ea typeface="Times New Roman"/>
                          <a:cs typeface="Arial" pitchFamily="34" charset="0"/>
                        </a:rPr>
                        <a:t>POLICÍA </a:t>
                      </a:r>
                      <a:r>
                        <a:rPr lang="es-ES" sz="900" b="1" dirty="0">
                          <a:latin typeface="Arial" pitchFamily="34" charset="0"/>
                          <a:ea typeface="Times New Roman"/>
                          <a:cs typeface="Arial" pitchFamily="34" charset="0"/>
                        </a:rPr>
                        <a:t>NACIONAL</a:t>
                      </a: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200"/>
                        </a:spcBef>
                        <a:spcAft>
                          <a:spcPts val="300"/>
                        </a:spcAft>
                      </a:pPr>
                      <a:r>
                        <a:rPr lang="es-ES" sz="900" b="1" dirty="0">
                          <a:latin typeface="Arial" pitchFamily="34" charset="0"/>
                          <a:cs typeface="Arial" pitchFamily="34" charset="0"/>
                        </a:rPr>
                        <a:t>Procedimiento</a:t>
                      </a:r>
                      <a:r>
                        <a:rPr lang="en-US" sz="900" b="1" dirty="0">
                          <a:latin typeface="Arial" pitchFamily="34" charset="0"/>
                          <a:cs typeface="Arial" pitchFamily="34" charset="0"/>
                        </a:rPr>
                        <a:t>: Control </a:t>
                      </a:r>
                      <a:r>
                        <a:rPr lang="es-CO" sz="900" b="1" dirty="0">
                          <a:latin typeface="Arial" pitchFamily="34" charset="0"/>
                          <a:cs typeface="Arial" pitchFamily="34" charset="0"/>
                        </a:rPr>
                        <a:t>Operacional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900" dirty="0">
                          <a:latin typeface="Arial" pitchFamily="34" charset="0"/>
                          <a:ea typeface="Times New Roman"/>
                          <a:cs typeface="Arial" pitchFamily="34" charset="0"/>
                        </a:rPr>
                        <a:t>Página </a:t>
                      </a:r>
                      <a:r>
                        <a:rPr lang="es-ES" sz="900" dirty="0" smtClean="0">
                          <a:latin typeface="Arial" pitchFamily="34" charset="0"/>
                          <a:ea typeface="Times New Roman"/>
                          <a:cs typeface="Arial" pitchFamily="34" charset="0"/>
                        </a:rPr>
                        <a:t>2 </a:t>
                      </a:r>
                      <a:r>
                        <a:rPr lang="es-ES" sz="900" dirty="0">
                          <a:latin typeface="Arial" pitchFamily="34" charset="0"/>
                          <a:ea typeface="Times New Roman"/>
                          <a:cs typeface="Arial" pitchFamily="34" charset="0"/>
                        </a:rPr>
                        <a:t>de </a:t>
                      </a:r>
                      <a:r>
                        <a:rPr lang="es-ES" sz="900" dirty="0" smtClean="0">
                          <a:latin typeface="Arial" pitchFamily="34" charset="0"/>
                          <a:ea typeface="Times New Roman"/>
                          <a:cs typeface="Arial" pitchFamily="34" charset="0"/>
                        </a:rPr>
                        <a:t>3</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vMerge="1">
                  <a:txBody>
                    <a:bodyPr/>
                    <a:lstStyle/>
                    <a:p>
                      <a:endParaRPr lang="es-ES"/>
                    </a:p>
                  </a:txBody>
                  <a:tcPr/>
                </a:tc>
                <a:tc>
                  <a:txBody>
                    <a:bodyPr/>
                    <a:lstStyle/>
                    <a:p>
                      <a:pPr>
                        <a:spcAft>
                          <a:spcPts val="0"/>
                        </a:spcAft>
                      </a:pPr>
                      <a:r>
                        <a:rPr lang="es-ES" sz="900" b="1">
                          <a:latin typeface="Arial" pitchFamily="34" charset="0"/>
                          <a:ea typeface="Times New Roman"/>
                          <a:cs typeface="Arial" pitchFamily="34" charset="0"/>
                        </a:rPr>
                        <a:t> </a:t>
                      </a:r>
                      <a:r>
                        <a:rPr lang="es-CO" sz="900" b="1">
                          <a:latin typeface="Arial" pitchFamily="34" charset="0"/>
                          <a:ea typeface="Times New Roman"/>
                          <a:cs typeface="Arial" pitchFamily="34" charset="0"/>
                        </a:rPr>
                        <a:t>Código</a:t>
                      </a:r>
                      <a:r>
                        <a:rPr lang="en-US" sz="900" b="1">
                          <a:latin typeface="Arial" pitchFamily="34" charset="0"/>
                          <a:ea typeface="Times New Roman"/>
                          <a:cs typeface="Arial" pitchFamily="34" charset="0"/>
                        </a:rPr>
                        <a:t>: </a:t>
                      </a:r>
                      <a:r>
                        <a:rPr lang="en-US" sz="900">
                          <a:latin typeface="Arial" pitchFamily="34" charset="0"/>
                          <a:ea typeface="Times New Roman"/>
                          <a:cs typeface="Arial" pitchFamily="34" charset="0"/>
                        </a:rPr>
                        <a:t>2GA-FR-0001</a:t>
                      </a:r>
                      <a:endParaRPr lang="es-ES" sz="90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rowSpan="2">
                  <a:txBody>
                    <a:bodyPr/>
                    <a:lstStyle/>
                    <a:p>
                      <a:pPr algn="ctr">
                        <a:spcBef>
                          <a:spcPts val="1200"/>
                        </a:spcBef>
                        <a:spcAft>
                          <a:spcPts val="300"/>
                        </a:spcAft>
                      </a:pPr>
                      <a:r>
                        <a:rPr lang="es-CO" sz="900" b="1" dirty="0">
                          <a:latin typeface="Arial" pitchFamily="34" charset="0"/>
                          <a:cs typeface="Arial" pitchFamily="34" charset="0"/>
                        </a:rPr>
                        <a:t>FORMATO PARA LA FORMULACIÓN DE PROGRAMAS DE GESTIÓN AMBIENTAL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Fecha</a:t>
                      </a:r>
                      <a:r>
                        <a:rPr lang="en-US" sz="900" b="1" dirty="0">
                          <a:latin typeface="Arial" pitchFamily="34" charset="0"/>
                          <a:ea typeface="Times New Roman"/>
                          <a:cs typeface="Arial" pitchFamily="34" charset="0"/>
                        </a:rPr>
                        <a:t>: </a:t>
                      </a:r>
                      <a:r>
                        <a:rPr lang="en-US" sz="900" dirty="0">
                          <a:latin typeface="Arial" pitchFamily="34" charset="0"/>
                          <a:ea typeface="Times New Roman"/>
                          <a:cs typeface="Arial" pitchFamily="34" charset="0"/>
                        </a:rPr>
                        <a:t>24-05-2010</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69">
                <a:tc vMerge="1">
                  <a:txBody>
                    <a:bodyPr/>
                    <a:lstStyle/>
                    <a:p>
                      <a:endParaRPr lang="es-ES"/>
                    </a:p>
                  </a:txBody>
                  <a:tcPr/>
                </a:tc>
                <a:tc vMerge="1">
                  <a:txBody>
                    <a:bodyPr/>
                    <a:lstStyle/>
                    <a:p>
                      <a:endParaRPr lang="es-ES"/>
                    </a:p>
                  </a:txBody>
                  <a:tcPr/>
                </a:tc>
                <a:tc>
                  <a:txBody>
                    <a:bodyPr/>
                    <a:lstStyle/>
                    <a:p>
                      <a:pPr>
                        <a:spcBef>
                          <a:spcPts val="1200"/>
                        </a:spcBef>
                        <a:spcAft>
                          <a:spcPts val="300"/>
                        </a:spcAft>
                      </a:pPr>
                      <a:r>
                        <a:rPr lang="es-CO" sz="900" b="1" kern="1600" dirty="0">
                          <a:latin typeface="Arial" pitchFamily="34" charset="0"/>
                          <a:cs typeface="Arial" pitchFamily="34" charset="0"/>
                        </a:rPr>
                        <a:t>Versión</a:t>
                      </a:r>
                      <a:r>
                        <a:rPr lang="en-US" sz="900" b="1" kern="1600" dirty="0">
                          <a:latin typeface="Arial" pitchFamily="34" charset="0"/>
                          <a:cs typeface="Arial" pitchFamily="34" charset="0"/>
                        </a:rPr>
                        <a:t>: </a:t>
                      </a:r>
                      <a:r>
                        <a:rPr lang="en-US" sz="900" b="0" kern="1600" dirty="0">
                          <a:latin typeface="Arial" pitchFamily="34" charset="0"/>
                          <a:cs typeface="Arial" pitchFamily="34" charset="0"/>
                        </a:rPr>
                        <a:t>0</a:t>
                      </a:r>
                      <a:endParaRPr lang="es-ES" sz="900" b="1" kern="1600"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1" name="Picture 3"/>
          <p:cNvPicPr>
            <a:picLocks noChangeAspect="1" noChangeArrowheads="1"/>
          </p:cNvPicPr>
          <p:nvPr/>
        </p:nvPicPr>
        <p:blipFill>
          <a:blip r:embed="rId3" cstate="print"/>
          <a:srcRect/>
          <a:stretch>
            <a:fillRect/>
          </a:stretch>
        </p:blipFill>
        <p:spPr bwMode="auto">
          <a:xfrm>
            <a:off x="1676400" y="1901825"/>
            <a:ext cx="609600" cy="536575"/>
          </a:xfrm>
          <a:prstGeom prst="rect">
            <a:avLst/>
          </a:prstGeom>
          <a:noFill/>
        </p:spPr>
      </p:pic>
      <p:graphicFrame>
        <p:nvGraphicFramePr>
          <p:cNvPr id="12" name="11 Tabla"/>
          <p:cNvGraphicFramePr>
            <a:graphicFrameLocks noGrp="1"/>
          </p:cNvGraphicFramePr>
          <p:nvPr/>
        </p:nvGraphicFramePr>
        <p:xfrm>
          <a:off x="825868" y="2652522"/>
          <a:ext cx="7632332" cy="3138678"/>
        </p:xfrm>
        <a:graphic>
          <a:graphicData uri="http://schemas.openxmlformats.org/drawingml/2006/table">
            <a:tbl>
              <a:tblPr/>
              <a:tblGrid>
                <a:gridCol w="3192212"/>
                <a:gridCol w="1717072"/>
                <a:gridCol w="208448"/>
                <a:gridCol w="271378"/>
                <a:gridCol w="263130"/>
                <a:gridCol w="223733"/>
                <a:gridCol w="224269"/>
                <a:gridCol w="224269"/>
                <a:gridCol w="223733"/>
                <a:gridCol w="224269"/>
                <a:gridCol w="224269"/>
                <a:gridCol w="224269"/>
                <a:gridCol w="224269"/>
                <a:gridCol w="187012"/>
              </a:tblGrid>
              <a:tr h="91144">
                <a:tc>
                  <a:txBody>
                    <a:bodyPr/>
                    <a:lstStyle/>
                    <a:p>
                      <a:pPr algn="ctr">
                        <a:lnSpc>
                          <a:spcPct val="115000"/>
                        </a:lnSpc>
                        <a:spcAft>
                          <a:spcPts val="1000"/>
                        </a:spcAft>
                      </a:pPr>
                      <a:r>
                        <a:rPr lang="es-CO" sz="900" b="1" dirty="0">
                          <a:latin typeface="Arial" pitchFamily="34" charset="0"/>
                          <a:ea typeface="Times New Roman"/>
                          <a:cs typeface="Arial" pitchFamily="34" charset="0"/>
                        </a:rPr>
                        <a:t>PLAN DE ACCIÒN</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900" b="1" dirty="0">
                          <a:latin typeface="Arial" pitchFamily="34" charset="0"/>
                          <a:ea typeface="Times New Roman"/>
                          <a:cs typeface="Arial" pitchFamily="34" charset="0"/>
                        </a:rPr>
                        <a:t>RESPONSABLE</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lnSpc>
                          <a:spcPct val="115000"/>
                        </a:lnSpc>
                        <a:spcAft>
                          <a:spcPts val="1000"/>
                        </a:spcAft>
                      </a:pPr>
                      <a:r>
                        <a:rPr lang="es-CO" sz="900" b="1" dirty="0">
                          <a:latin typeface="Arial" pitchFamily="34" charset="0"/>
                          <a:ea typeface="Times New Roman"/>
                          <a:cs typeface="Arial" pitchFamily="34" charset="0"/>
                        </a:rPr>
                        <a:t>TIEMPO (MES)</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2220">
                <a:tc>
                  <a:txBody>
                    <a:bodyPr/>
                    <a:lstStyle/>
                    <a:p>
                      <a:pPr marL="0" indent="0" algn="just">
                        <a:lnSpc>
                          <a:spcPct val="115000"/>
                        </a:lnSpc>
                        <a:spcAft>
                          <a:spcPts val="0"/>
                        </a:spcAft>
                      </a:pPr>
                      <a:r>
                        <a:rPr lang="es-ES" sz="900" b="1" dirty="0" smtClean="0">
                          <a:latin typeface="Arial" pitchFamily="34" charset="0"/>
                          <a:ea typeface="Calibri"/>
                          <a:cs typeface="Arial" pitchFamily="34" charset="0"/>
                        </a:rPr>
                        <a:t>Crear un mapa (eco mapa) que muestre todos los medidores dentro del predio, junto con una presentación esquemática de los medidores en uso, identificando cuales son las instalaciones que estos controlan. Los planos de cada sección del inmueble deberán mostrar los principales elementos de distribución del agua.</a:t>
                      </a:r>
                      <a:endParaRPr lang="es-ES" sz="900" b="1" dirty="0">
                        <a:latin typeface="Arial" pitchFamily="34" charset="0"/>
                        <a:ea typeface="Calibri"/>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CT.</a:t>
                      </a:r>
                      <a:r>
                        <a:rPr lang="es-CO" sz="900" b="1" baseline="0" dirty="0" smtClean="0">
                          <a:latin typeface="Arial" pitchFamily="34" charset="0"/>
                          <a:ea typeface="Times New Roman"/>
                          <a:cs typeface="Arial" pitchFamily="34" charset="0"/>
                        </a:rPr>
                        <a:t> CAROLINA</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pitchFamily="34" charset="0"/>
                          <a:ea typeface="Times New Roman"/>
                          <a:cs typeface="Arial" pitchFamily="34" charset="0"/>
                        </a:rPr>
                        <a:t>E</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pitchFamily="34" charset="0"/>
                          <a:ea typeface="Times New Roman"/>
                          <a:cs typeface="Arial" pitchFamily="34" charset="0"/>
                        </a:rPr>
                        <a:t>F</a:t>
                      </a:r>
                      <a:endParaRPr lang="es-ES" sz="900" b="1" dirty="0">
                        <a:latin typeface="Arial" pitchFamily="34" charset="0"/>
                        <a:ea typeface="Times New Roman"/>
                        <a:cs typeface="Arial" pitchFamily="34" charset="0"/>
                      </a:endParaRP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M</a:t>
                      </a: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A</a:t>
                      </a: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M</a:t>
                      </a:r>
                    </a:p>
                    <a:p>
                      <a:pPr>
                        <a:lnSpc>
                          <a:spcPct val="115000"/>
                        </a:lnSpc>
                        <a:spcAft>
                          <a:spcPts val="1000"/>
                        </a:spcAft>
                      </a:pPr>
                      <a:r>
                        <a:rPr lang="es-ES"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J</a:t>
                      </a:r>
                    </a:p>
                    <a:p>
                      <a:pPr marL="0" marR="0" indent="0" algn="l" defTabSz="914400" rtl="0" eaLnBrk="1" fontAlgn="auto" latinLnBrk="0" hangingPunct="1">
                        <a:lnSpc>
                          <a:spcPct val="115000"/>
                        </a:lnSpc>
                        <a:spcBef>
                          <a:spcPts val="0"/>
                        </a:spcBef>
                        <a:spcAft>
                          <a:spcPts val="1000"/>
                        </a:spcAft>
                        <a:buClrTx/>
                        <a:buSzTx/>
                        <a:buFontTx/>
                        <a:buNone/>
                        <a:tabLst/>
                        <a:defRPr/>
                      </a:pPr>
                      <a:r>
                        <a:rPr lang="es-CO" sz="900" b="1" dirty="0" smtClean="0">
                          <a:latin typeface="Arial"/>
                          <a:ea typeface="Times New Roman"/>
                          <a:cs typeface="Times New Roman"/>
                        </a:rPr>
                        <a:t>X</a:t>
                      </a:r>
                      <a:endParaRPr lang="es-ES" sz="1100" dirty="0" smtClean="0">
                        <a:latin typeface="+mn-lt"/>
                        <a:ea typeface="Times New Roman"/>
                        <a:cs typeface="Times New Roman"/>
                      </a:endParaRP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J</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A</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pitchFamily="34" charset="0"/>
                          <a:ea typeface="Times New Roman"/>
                          <a:cs typeface="Arial" pitchFamily="34" charset="0"/>
                        </a:rPr>
                        <a:t>S</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O</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N</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pitchFamily="34" charset="0"/>
                          <a:ea typeface="Times New Roman"/>
                          <a:cs typeface="Arial" pitchFamily="34" charset="0"/>
                        </a:rPr>
                        <a:t>D</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4">
                <a:tc>
                  <a:txBody>
                    <a:bodyPr/>
                    <a:lstStyle/>
                    <a:p>
                      <a:pPr marL="0" indent="0" algn="just">
                        <a:lnSpc>
                          <a:spcPct val="115000"/>
                        </a:lnSpc>
                        <a:spcAft>
                          <a:spcPts val="0"/>
                        </a:spcAft>
                      </a:pPr>
                      <a:r>
                        <a:rPr lang="es-ES" sz="1000" b="1" dirty="0">
                          <a:latin typeface="Arial"/>
                          <a:ea typeface="Calibri"/>
                          <a:cs typeface="Times New Roman"/>
                        </a:rPr>
                        <a:t>Realizar un diagnostico sobre el consumo de agua de todo el edificio y el hangar, teniendo en cuenta la cantidad de grifos, orinales, duchas, sanitarios, personal de planta y personal </a:t>
                      </a:r>
                      <a:r>
                        <a:rPr lang="es-ES" sz="1000" b="1" dirty="0" smtClean="0">
                          <a:latin typeface="Arial"/>
                          <a:ea typeface="Calibri"/>
                          <a:cs typeface="Times New Roman"/>
                        </a:rPr>
                        <a:t>flotante.</a:t>
                      </a:r>
                      <a:r>
                        <a:rPr lang="es-ES" sz="1000" b="1" baseline="0" dirty="0" smtClean="0">
                          <a:latin typeface="Arial"/>
                          <a:ea typeface="Calibri"/>
                          <a:cs typeface="Times New Roman"/>
                        </a:rPr>
                        <a:t> </a:t>
                      </a:r>
                      <a:endParaRPr lang="es-ES" sz="1100" b="1" dirty="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000" b="1" dirty="0">
                          <a:latin typeface="Arial"/>
                          <a:ea typeface="Times New Roman"/>
                          <a:cs typeface="Times New Roman"/>
                        </a:rPr>
                        <a:t>MESA DE TRABAJO</a:t>
                      </a:r>
                      <a:endParaRPr lang="es-E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CO" sz="900" b="1" dirty="0" smtClean="0">
                          <a:latin typeface="Arial"/>
                          <a:ea typeface="Times New Roman"/>
                          <a:cs typeface="Times New Roman"/>
                        </a:rPr>
                        <a:t>X</a:t>
                      </a:r>
                      <a:endParaRPr lang="es-ES" sz="900" dirty="0" smtClean="0">
                        <a:latin typeface="+mn-lt"/>
                        <a:ea typeface="Times New Roman"/>
                        <a:cs typeface="Times New Roman"/>
                      </a:endParaRPr>
                    </a:p>
                    <a:p>
                      <a:pPr>
                        <a:lnSpc>
                          <a:spcPct val="115000"/>
                        </a:lnSpc>
                        <a:spcAft>
                          <a:spcPts val="1000"/>
                        </a:spcAft>
                      </a:pPr>
                      <a:endParaRPr lang="es-ES" sz="9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CO" sz="900" b="1" dirty="0" smtClean="0">
                          <a:latin typeface="Arial"/>
                          <a:ea typeface="Times New Roman"/>
                          <a:cs typeface="Times New Roman"/>
                        </a:rPr>
                        <a:t>X</a:t>
                      </a:r>
                      <a:endParaRPr lang="es-ES" sz="900" dirty="0" smtClean="0">
                        <a:latin typeface="+mn-lt"/>
                        <a:ea typeface="Times New Roman"/>
                        <a:cs typeface="Times New Roman"/>
                      </a:endParaRPr>
                    </a:p>
                    <a:p>
                      <a:pPr>
                        <a:lnSpc>
                          <a:spcPct val="115000"/>
                        </a:lnSpc>
                        <a:spcAft>
                          <a:spcPts val="1000"/>
                        </a:spcAft>
                      </a:pPr>
                      <a:endParaRPr lang="es-ES" sz="9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88">
                <a:tc>
                  <a:txBody>
                    <a:bodyPr/>
                    <a:lstStyle/>
                    <a:p>
                      <a:pPr algn="just">
                        <a:lnSpc>
                          <a:spcPct val="115000"/>
                        </a:lnSpc>
                        <a:spcAft>
                          <a:spcPts val="0"/>
                        </a:spcAft>
                      </a:pPr>
                      <a:r>
                        <a:rPr lang="es-ES" sz="1000" b="1" dirty="0">
                          <a:latin typeface="Arial"/>
                          <a:ea typeface="Times New Roman"/>
                          <a:cs typeface="Times New Roman"/>
                        </a:rPr>
                        <a:t>Diseñar un Cronograma de capacitación y sensibilización sobre el uso eficiente de agua. </a:t>
                      </a:r>
                      <a:endParaRPr lang="es-E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MESA DE TRABAJO</a:t>
                      </a:r>
                      <a:endParaRPr lang="es-ES" sz="12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  </a:t>
                      </a:r>
                      <a:endParaRPr lang="es-ES" sz="9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89">
                <a:tc>
                  <a:txBody>
                    <a:bodyPr/>
                    <a:lstStyle/>
                    <a:p>
                      <a:pPr algn="just">
                        <a:lnSpc>
                          <a:spcPct val="115000"/>
                        </a:lnSpc>
                        <a:spcAft>
                          <a:spcPts val="0"/>
                        </a:spcAft>
                      </a:pPr>
                      <a:r>
                        <a:rPr lang="es-ES" sz="1000" b="1" dirty="0">
                          <a:latin typeface="Arial"/>
                          <a:ea typeface="Times New Roman"/>
                          <a:cs typeface="Times New Roman"/>
                        </a:rPr>
                        <a:t>Vincular al personal contratado para el aseo de las instalaciones en campañas de sensibilización para el ahorro del agua.</a:t>
                      </a:r>
                      <a:endParaRPr lang="es-E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MESA DE TRABAJO</a:t>
                      </a:r>
                      <a:endParaRPr lang="es-ES" sz="12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000" b="1">
                          <a:latin typeface="Arial"/>
                          <a:ea typeface="Times New Roman"/>
                          <a:cs typeface="Times New Roman"/>
                        </a:rPr>
                        <a:t>X</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89">
                <a:tc>
                  <a:txBody>
                    <a:bodyPr/>
                    <a:lstStyle/>
                    <a:p>
                      <a:pPr algn="just">
                        <a:spcAft>
                          <a:spcPts val="0"/>
                        </a:spcAft>
                      </a:pPr>
                      <a:r>
                        <a:rPr lang="es-ES" sz="1000" b="1" dirty="0">
                          <a:latin typeface="Arial"/>
                          <a:ea typeface="Times New Roman"/>
                          <a:cs typeface="Times New Roman"/>
                        </a:rPr>
                        <a:t>Vincular al personal que tiene contrato en la </a:t>
                      </a:r>
                      <a:r>
                        <a:rPr lang="es-ES" sz="1000" b="1" dirty="0" smtClean="0">
                          <a:latin typeface="Arial"/>
                          <a:ea typeface="Times New Roman"/>
                          <a:cs typeface="Times New Roman"/>
                        </a:rPr>
                        <a:t>cafetería</a:t>
                      </a:r>
                      <a:r>
                        <a:rPr lang="es-ES" sz="1000" b="1" baseline="0" dirty="0" smtClean="0">
                          <a:latin typeface="Arial"/>
                          <a:ea typeface="Times New Roman"/>
                          <a:cs typeface="Times New Roman"/>
                        </a:rPr>
                        <a:t> con </a:t>
                      </a:r>
                      <a:r>
                        <a:rPr lang="es-ES" sz="1000" b="1" dirty="0" smtClean="0">
                          <a:latin typeface="Arial"/>
                          <a:ea typeface="Times New Roman"/>
                          <a:cs typeface="Times New Roman"/>
                        </a:rPr>
                        <a:t>campañas </a:t>
                      </a:r>
                      <a:r>
                        <a:rPr lang="es-ES" sz="1000" b="1" dirty="0">
                          <a:latin typeface="Arial"/>
                          <a:ea typeface="Times New Roman"/>
                          <a:cs typeface="Times New Roman"/>
                        </a:rPr>
                        <a:t>de sensibilización para el ahorro y uso eficiente  del agua.</a:t>
                      </a:r>
                      <a:endParaRPr lang="es-E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dirty="0">
                          <a:latin typeface="Arial"/>
                          <a:ea typeface="Times New Roman"/>
                          <a:cs typeface="Times New Roman"/>
                        </a:rPr>
                        <a:t>MESA DE TRABAJO</a:t>
                      </a:r>
                      <a:endParaRPr lang="es-E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smtClean="0">
                          <a:latin typeface="Calibri"/>
                          <a:ea typeface="Times New Roman"/>
                          <a:cs typeface="Times New Roman"/>
                        </a:rPr>
                        <a:t>X</a:t>
                      </a:r>
                      <a:endParaRPr lang="en-US" sz="12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0" name="9 Título"/>
          <p:cNvSpPr>
            <a:spLocks noGrp="1"/>
          </p:cNvSpPr>
          <p:nvPr>
            <p:ph type="title"/>
          </p:nvPr>
        </p:nvSpPr>
        <p:spPr>
          <a:xfrm>
            <a:off x="457200" y="533400"/>
            <a:ext cx="7391400" cy="792162"/>
          </a:xfrm>
        </p:spPr>
        <p:txBody>
          <a:bodyPr/>
          <a:lstStyle/>
          <a:p>
            <a:r>
              <a:rPr lang="es-ES" sz="1800" b="1" dirty="0" smtClean="0"/>
              <a:t>CONTROL OPERACIONAL: PROGRAMA HACER USO EFICIENTE DEL AGUA.</a:t>
            </a:r>
            <a:endParaRPr lang="es-ES" sz="1800" b="1" dirty="0"/>
          </a:p>
        </p:txBody>
      </p:sp>
      <p:graphicFrame>
        <p:nvGraphicFramePr>
          <p:cNvPr id="7" name="6 Tabla"/>
          <p:cNvGraphicFramePr>
            <a:graphicFrameLocks noGrp="1"/>
          </p:cNvGraphicFramePr>
          <p:nvPr/>
        </p:nvGraphicFramePr>
        <p:xfrm>
          <a:off x="838200" y="1676400"/>
          <a:ext cx="7620000" cy="839724"/>
        </p:xfrm>
        <a:graphic>
          <a:graphicData uri="http://schemas.openxmlformats.org/drawingml/2006/table">
            <a:tbl>
              <a:tblPr/>
              <a:tblGrid>
                <a:gridCol w="2209800"/>
                <a:gridCol w="3810000"/>
                <a:gridCol w="1600200"/>
              </a:tblGrid>
              <a:tr h="229140">
                <a:tc rowSpan="4">
                  <a:txBody>
                    <a:bodyPr/>
                    <a:lstStyle/>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endParaRPr lang="es-ES" sz="900" b="1" dirty="0" smtClean="0">
                        <a:latin typeface="Arial" pitchFamily="34" charset="0"/>
                        <a:ea typeface="Times New Roman"/>
                        <a:cs typeface="Arial" pitchFamily="34" charset="0"/>
                      </a:endParaRPr>
                    </a:p>
                    <a:p>
                      <a:pPr algn="ctr">
                        <a:lnSpc>
                          <a:spcPct val="130000"/>
                        </a:lnSpc>
                        <a:spcBef>
                          <a:spcPts val="600"/>
                        </a:spcBef>
                        <a:spcAft>
                          <a:spcPts val="600"/>
                        </a:spcAft>
                      </a:pPr>
                      <a:r>
                        <a:rPr lang="es-ES" sz="900" b="1" dirty="0" smtClean="0">
                          <a:latin typeface="Arial" pitchFamily="34" charset="0"/>
                          <a:ea typeface="Times New Roman"/>
                          <a:cs typeface="Arial" pitchFamily="34" charset="0"/>
                        </a:rPr>
                        <a:t>POLICÍA </a:t>
                      </a:r>
                      <a:r>
                        <a:rPr lang="es-ES" sz="900" b="1" dirty="0">
                          <a:latin typeface="Arial" pitchFamily="34" charset="0"/>
                          <a:ea typeface="Times New Roman"/>
                          <a:cs typeface="Arial" pitchFamily="34" charset="0"/>
                        </a:rPr>
                        <a:t>NACIONAL</a:t>
                      </a: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200"/>
                        </a:spcBef>
                        <a:spcAft>
                          <a:spcPts val="300"/>
                        </a:spcAft>
                      </a:pPr>
                      <a:r>
                        <a:rPr lang="es-ES" sz="900" b="1" dirty="0">
                          <a:latin typeface="Arial" pitchFamily="34" charset="0"/>
                          <a:cs typeface="Arial" pitchFamily="34" charset="0"/>
                        </a:rPr>
                        <a:t>Procedimiento</a:t>
                      </a:r>
                      <a:r>
                        <a:rPr lang="en-US" sz="900" b="1" dirty="0">
                          <a:latin typeface="Arial" pitchFamily="34" charset="0"/>
                          <a:cs typeface="Arial" pitchFamily="34" charset="0"/>
                        </a:rPr>
                        <a:t>: Control </a:t>
                      </a:r>
                      <a:r>
                        <a:rPr lang="es-CO" sz="900" b="1" dirty="0">
                          <a:latin typeface="Arial" pitchFamily="34" charset="0"/>
                          <a:cs typeface="Arial" pitchFamily="34" charset="0"/>
                        </a:rPr>
                        <a:t>Operacional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900" dirty="0">
                          <a:latin typeface="Arial" pitchFamily="34" charset="0"/>
                          <a:ea typeface="Times New Roman"/>
                          <a:cs typeface="Arial" pitchFamily="34" charset="0"/>
                        </a:rPr>
                        <a:t>Página </a:t>
                      </a:r>
                      <a:r>
                        <a:rPr lang="es-ES" sz="900" dirty="0" smtClean="0">
                          <a:latin typeface="Arial" pitchFamily="34" charset="0"/>
                          <a:ea typeface="Times New Roman"/>
                          <a:cs typeface="Arial" pitchFamily="34" charset="0"/>
                        </a:rPr>
                        <a:t>3 </a:t>
                      </a:r>
                      <a:r>
                        <a:rPr lang="es-ES" sz="900" dirty="0">
                          <a:latin typeface="Arial" pitchFamily="34" charset="0"/>
                          <a:ea typeface="Times New Roman"/>
                          <a:cs typeface="Arial" pitchFamily="34" charset="0"/>
                        </a:rPr>
                        <a:t>de </a:t>
                      </a:r>
                      <a:r>
                        <a:rPr lang="es-ES" sz="900" dirty="0" smtClean="0">
                          <a:latin typeface="Arial" pitchFamily="34" charset="0"/>
                          <a:ea typeface="Times New Roman"/>
                          <a:cs typeface="Arial" pitchFamily="34" charset="0"/>
                        </a:rPr>
                        <a:t>3</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vMerge="1">
                  <a:txBody>
                    <a:bodyPr/>
                    <a:lstStyle/>
                    <a:p>
                      <a:endParaRPr lang="es-ES"/>
                    </a:p>
                  </a:txBody>
                  <a:tcPr/>
                </a:tc>
                <a:tc>
                  <a:txBody>
                    <a:bodyPr/>
                    <a:lstStyle/>
                    <a:p>
                      <a:pPr>
                        <a:spcAft>
                          <a:spcPts val="0"/>
                        </a:spcAft>
                      </a:pPr>
                      <a:r>
                        <a:rPr lang="es-ES" sz="900" b="1">
                          <a:latin typeface="Arial" pitchFamily="34" charset="0"/>
                          <a:ea typeface="Times New Roman"/>
                          <a:cs typeface="Arial" pitchFamily="34" charset="0"/>
                        </a:rPr>
                        <a:t> </a:t>
                      </a:r>
                      <a:r>
                        <a:rPr lang="es-CO" sz="900" b="1">
                          <a:latin typeface="Arial" pitchFamily="34" charset="0"/>
                          <a:ea typeface="Times New Roman"/>
                          <a:cs typeface="Arial" pitchFamily="34" charset="0"/>
                        </a:rPr>
                        <a:t>Código</a:t>
                      </a:r>
                      <a:r>
                        <a:rPr lang="en-US" sz="900" b="1">
                          <a:latin typeface="Arial" pitchFamily="34" charset="0"/>
                          <a:ea typeface="Times New Roman"/>
                          <a:cs typeface="Arial" pitchFamily="34" charset="0"/>
                        </a:rPr>
                        <a:t>: </a:t>
                      </a:r>
                      <a:r>
                        <a:rPr lang="en-US" sz="900">
                          <a:latin typeface="Arial" pitchFamily="34" charset="0"/>
                          <a:ea typeface="Times New Roman"/>
                          <a:cs typeface="Arial" pitchFamily="34" charset="0"/>
                        </a:rPr>
                        <a:t>2GA-FR-0001</a:t>
                      </a:r>
                      <a:endParaRPr lang="es-ES" sz="90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40">
                <a:tc vMerge="1">
                  <a:txBody>
                    <a:bodyPr/>
                    <a:lstStyle/>
                    <a:p>
                      <a:endParaRPr lang="es-ES"/>
                    </a:p>
                  </a:txBody>
                  <a:tcPr/>
                </a:tc>
                <a:tc rowSpan="2">
                  <a:txBody>
                    <a:bodyPr/>
                    <a:lstStyle/>
                    <a:p>
                      <a:pPr algn="ctr">
                        <a:spcBef>
                          <a:spcPts val="1200"/>
                        </a:spcBef>
                        <a:spcAft>
                          <a:spcPts val="300"/>
                        </a:spcAft>
                      </a:pPr>
                      <a:r>
                        <a:rPr lang="es-CO" sz="900" b="1" dirty="0">
                          <a:latin typeface="Arial" pitchFamily="34" charset="0"/>
                          <a:cs typeface="Arial" pitchFamily="34" charset="0"/>
                        </a:rPr>
                        <a:t>FORMATO PARA LA FORMULACIÓN DE PROGRAMAS DE GESTIÓN AMBIENTAL</a:t>
                      </a:r>
                      <a:endParaRPr lang="es-ES" sz="900" b="1"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Fecha</a:t>
                      </a:r>
                      <a:r>
                        <a:rPr lang="en-US" sz="900" b="1" dirty="0">
                          <a:latin typeface="Arial" pitchFamily="34" charset="0"/>
                          <a:ea typeface="Times New Roman"/>
                          <a:cs typeface="Arial" pitchFamily="34" charset="0"/>
                        </a:rPr>
                        <a:t>: </a:t>
                      </a:r>
                      <a:r>
                        <a:rPr lang="en-US" sz="900" dirty="0">
                          <a:latin typeface="Arial" pitchFamily="34" charset="0"/>
                          <a:ea typeface="Times New Roman"/>
                          <a:cs typeface="Arial" pitchFamily="34" charset="0"/>
                        </a:rPr>
                        <a:t>24-05-2010</a:t>
                      </a:r>
                      <a:endParaRPr lang="es-ES" sz="900" dirty="0">
                        <a:latin typeface="Arial" pitchFamily="34" charset="0"/>
                        <a:ea typeface="Times New Roman"/>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69">
                <a:tc vMerge="1">
                  <a:txBody>
                    <a:bodyPr/>
                    <a:lstStyle/>
                    <a:p>
                      <a:endParaRPr lang="es-ES"/>
                    </a:p>
                  </a:txBody>
                  <a:tcPr/>
                </a:tc>
                <a:tc vMerge="1">
                  <a:txBody>
                    <a:bodyPr/>
                    <a:lstStyle/>
                    <a:p>
                      <a:endParaRPr lang="es-ES"/>
                    </a:p>
                  </a:txBody>
                  <a:tcPr/>
                </a:tc>
                <a:tc>
                  <a:txBody>
                    <a:bodyPr/>
                    <a:lstStyle/>
                    <a:p>
                      <a:pPr>
                        <a:spcBef>
                          <a:spcPts val="1200"/>
                        </a:spcBef>
                        <a:spcAft>
                          <a:spcPts val="300"/>
                        </a:spcAft>
                      </a:pPr>
                      <a:r>
                        <a:rPr lang="es-CO" sz="900" b="1" kern="1600" dirty="0">
                          <a:latin typeface="Arial" pitchFamily="34" charset="0"/>
                          <a:cs typeface="Arial" pitchFamily="34" charset="0"/>
                        </a:rPr>
                        <a:t>Versión</a:t>
                      </a:r>
                      <a:r>
                        <a:rPr lang="en-US" sz="900" b="1" kern="1600" dirty="0">
                          <a:latin typeface="Arial" pitchFamily="34" charset="0"/>
                          <a:cs typeface="Arial" pitchFamily="34" charset="0"/>
                        </a:rPr>
                        <a:t>: </a:t>
                      </a:r>
                      <a:r>
                        <a:rPr lang="en-US" sz="900" b="0" kern="1600" dirty="0">
                          <a:latin typeface="Arial" pitchFamily="34" charset="0"/>
                          <a:cs typeface="Arial" pitchFamily="34" charset="0"/>
                        </a:rPr>
                        <a:t>0</a:t>
                      </a:r>
                      <a:endParaRPr lang="es-ES" sz="900" b="1" kern="1600" dirty="0">
                        <a:latin typeface="Arial" pitchFamily="34" charset="0"/>
                        <a:cs typeface="Arial" pitchFamily="34" charset="0"/>
                      </a:endParaRPr>
                    </a:p>
                  </a:txBody>
                  <a:tcPr marL="30264" marR="302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1" name="Picture 3"/>
          <p:cNvPicPr>
            <a:picLocks noChangeAspect="1" noChangeArrowheads="1"/>
          </p:cNvPicPr>
          <p:nvPr/>
        </p:nvPicPr>
        <p:blipFill>
          <a:blip r:embed="rId3" cstate="print"/>
          <a:srcRect/>
          <a:stretch>
            <a:fillRect/>
          </a:stretch>
        </p:blipFill>
        <p:spPr bwMode="auto">
          <a:xfrm>
            <a:off x="1676400" y="1749425"/>
            <a:ext cx="609600" cy="536575"/>
          </a:xfrm>
          <a:prstGeom prst="rect">
            <a:avLst/>
          </a:prstGeom>
          <a:noFill/>
        </p:spPr>
      </p:pic>
      <p:graphicFrame>
        <p:nvGraphicFramePr>
          <p:cNvPr id="12" name="11 Tabla"/>
          <p:cNvGraphicFramePr>
            <a:graphicFrameLocks noGrp="1"/>
          </p:cNvGraphicFramePr>
          <p:nvPr/>
        </p:nvGraphicFramePr>
        <p:xfrm>
          <a:off x="825868" y="2514600"/>
          <a:ext cx="7632332" cy="3352800"/>
        </p:xfrm>
        <a:graphic>
          <a:graphicData uri="http://schemas.openxmlformats.org/drawingml/2006/table">
            <a:tbl>
              <a:tblPr/>
              <a:tblGrid>
                <a:gridCol w="3192212"/>
                <a:gridCol w="1717072"/>
                <a:gridCol w="208448"/>
                <a:gridCol w="271378"/>
                <a:gridCol w="263130"/>
                <a:gridCol w="223733"/>
                <a:gridCol w="224269"/>
                <a:gridCol w="224269"/>
                <a:gridCol w="223733"/>
                <a:gridCol w="224269"/>
                <a:gridCol w="224269"/>
                <a:gridCol w="224269"/>
                <a:gridCol w="224269"/>
                <a:gridCol w="187012"/>
              </a:tblGrid>
              <a:tr h="91144">
                <a:tc>
                  <a:txBody>
                    <a:bodyPr/>
                    <a:lstStyle/>
                    <a:p>
                      <a:pPr algn="ctr">
                        <a:lnSpc>
                          <a:spcPct val="115000"/>
                        </a:lnSpc>
                        <a:spcAft>
                          <a:spcPts val="1000"/>
                        </a:spcAft>
                      </a:pPr>
                      <a:r>
                        <a:rPr lang="es-CO" sz="900" b="1" dirty="0">
                          <a:latin typeface="Arial" pitchFamily="34" charset="0"/>
                          <a:ea typeface="Times New Roman"/>
                          <a:cs typeface="Arial" pitchFamily="34" charset="0"/>
                        </a:rPr>
                        <a:t>PLAN DE ACCIÒN</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900" b="1">
                          <a:latin typeface="Arial" pitchFamily="34" charset="0"/>
                          <a:ea typeface="Times New Roman"/>
                          <a:cs typeface="Arial" pitchFamily="34" charset="0"/>
                        </a:rPr>
                        <a:t>RESPONSABLE</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a:lnSpc>
                          <a:spcPct val="115000"/>
                        </a:lnSpc>
                        <a:spcAft>
                          <a:spcPts val="1000"/>
                        </a:spcAft>
                      </a:pPr>
                      <a:r>
                        <a:rPr lang="es-CO" sz="900" b="1">
                          <a:latin typeface="Arial" pitchFamily="34" charset="0"/>
                          <a:ea typeface="Times New Roman"/>
                          <a:cs typeface="Arial" pitchFamily="34" charset="0"/>
                        </a:rPr>
                        <a:t>TIEMPO (MES)</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51866">
                <a:tc>
                  <a:txBody>
                    <a:bodyPr/>
                    <a:lstStyle/>
                    <a:p>
                      <a:pPr algn="just">
                        <a:spcAft>
                          <a:spcPts val="0"/>
                        </a:spcAft>
                      </a:pPr>
                      <a:r>
                        <a:rPr lang="es-ES" sz="900" b="1" dirty="0">
                          <a:latin typeface="Arial"/>
                          <a:ea typeface="Times New Roman"/>
                          <a:cs typeface="Times New Roman"/>
                        </a:rPr>
                        <a:t>Proyectar en el plan de necesidades del año 2012 el cambio del sistema de descarga de agua  por orinales secos.</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a:ea typeface="Times New Roman"/>
                          <a:cs typeface="Times New Roman"/>
                        </a:rPr>
                        <a:t>ARAFI</a:t>
                      </a:r>
                      <a:endParaRPr lang="es-ES" sz="9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E</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pitchFamily="34" charset="0"/>
                          <a:ea typeface="Times New Roman"/>
                          <a:cs typeface="Arial" pitchFamily="34" charset="0"/>
                        </a:rPr>
                        <a:t>F</a:t>
                      </a:r>
                      <a:endParaRPr lang="es-ES" sz="900" b="1" dirty="0">
                        <a:latin typeface="Arial" pitchFamily="34" charset="0"/>
                        <a:ea typeface="Times New Roman"/>
                        <a:cs typeface="Arial" pitchFamily="34" charset="0"/>
                      </a:endParaRP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M</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A</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M</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J</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J</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A</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a:latin typeface="Arial" pitchFamily="34" charset="0"/>
                          <a:ea typeface="Times New Roman"/>
                          <a:cs typeface="Arial" pitchFamily="34" charset="0"/>
                        </a:rPr>
                        <a:t>S</a:t>
                      </a: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O</a:t>
                      </a:r>
                    </a:p>
                    <a:p>
                      <a:pPr>
                        <a:lnSpc>
                          <a:spcPct val="115000"/>
                        </a:lnSpc>
                        <a:spcAft>
                          <a:spcPts val="1000"/>
                        </a:spcAft>
                      </a:pPr>
                      <a:r>
                        <a:rPr lang="es-ES"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N</a:t>
                      </a:r>
                    </a:p>
                    <a:p>
                      <a:pPr>
                        <a:lnSpc>
                          <a:spcPct val="115000"/>
                        </a:lnSpc>
                        <a:spcAft>
                          <a:spcPts val="1000"/>
                        </a:spcAft>
                      </a:pPr>
                      <a:r>
                        <a:rPr lang="es-CO"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D</a:t>
                      </a:r>
                    </a:p>
                    <a:p>
                      <a:pPr>
                        <a:lnSpc>
                          <a:spcPct val="115000"/>
                        </a:lnSpc>
                        <a:spcAft>
                          <a:spcPts val="1000"/>
                        </a:spcAft>
                      </a:pPr>
                      <a:r>
                        <a:rPr lang="es-CO"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438">
                <a:tc>
                  <a:txBody>
                    <a:bodyPr/>
                    <a:lstStyle/>
                    <a:p>
                      <a:pPr algn="just">
                        <a:spcAft>
                          <a:spcPts val="0"/>
                        </a:spcAft>
                      </a:pPr>
                      <a:r>
                        <a:rPr lang="es-ES" sz="900" b="1" dirty="0">
                          <a:latin typeface="Arial"/>
                          <a:ea typeface="Times New Roman"/>
                          <a:cs typeface="Times New Roman"/>
                        </a:rPr>
                        <a:t>Proyectar en el plan de necesidades del año 2012 la instalación de medidores internos de consumo de agua en los lugares de mayor consumo como;  el restaurante, el primer piso de la Dirección y el hangar COABO. </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a:ea typeface="Times New Roman"/>
                          <a:cs typeface="Times New Roman"/>
                        </a:rPr>
                        <a:t>ARAFI</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dirty="0"/>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000" b="1" dirty="0">
                          <a:latin typeface="Arial"/>
                          <a:ea typeface="Times New Roman"/>
                          <a:cs typeface="Times New Roman"/>
                        </a:rPr>
                        <a:t>X</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X</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X</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14">
                <a:tc>
                  <a:txBody>
                    <a:bodyPr/>
                    <a:lstStyle/>
                    <a:p>
                      <a:pPr algn="just">
                        <a:spcAft>
                          <a:spcPts val="0"/>
                        </a:spcAft>
                      </a:pPr>
                      <a:r>
                        <a:rPr lang="es-ES" sz="900" b="1">
                          <a:latin typeface="Arial"/>
                          <a:ea typeface="Times New Roman"/>
                          <a:cs typeface="Times New Roman"/>
                        </a:rPr>
                        <a:t>Proyectar en el plan de necesidades del año 2012 la recirculación de las aguas lluvias, adecuando un sistema hidráulico alterno. </a:t>
                      </a:r>
                      <a:endParaRPr lang="es-ES" sz="9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a:ea typeface="Times New Roman"/>
                          <a:cs typeface="Times New Roman"/>
                        </a:rPr>
                        <a:t>ARAFI</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X</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a:latin typeface="Arial"/>
                          <a:ea typeface="Times New Roman"/>
                          <a:cs typeface="Times New Roman"/>
                        </a:rPr>
                        <a:t>X</a:t>
                      </a: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000" b="1" dirty="0">
                          <a:latin typeface="Arial"/>
                          <a:ea typeface="Times New Roman"/>
                          <a:cs typeface="Times New Roman"/>
                        </a:rPr>
                        <a:t>X</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22">
                <a:tc>
                  <a:txBody>
                    <a:bodyPr/>
                    <a:lstStyle/>
                    <a:p>
                      <a:pPr algn="just">
                        <a:spcAft>
                          <a:spcPts val="0"/>
                        </a:spcAft>
                      </a:pPr>
                      <a:endParaRPr lang="es-ES" sz="900" b="1" dirty="0">
                        <a:latin typeface="Arial"/>
                        <a:ea typeface="Times New Roman"/>
                        <a:cs typeface="Times New Roman"/>
                      </a:endParaRPr>
                    </a:p>
                    <a:p>
                      <a:pPr algn="just">
                        <a:spcAft>
                          <a:spcPts val="0"/>
                        </a:spcAft>
                      </a:pPr>
                      <a:r>
                        <a:rPr lang="es-ES" sz="900" b="1" dirty="0">
                          <a:latin typeface="Arial"/>
                          <a:ea typeface="Times New Roman"/>
                          <a:cs typeface="Times New Roman"/>
                        </a:rPr>
                        <a:t>Difundir folletos de ahorro y uso eficiente del agua.</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a:ea typeface="Times New Roman"/>
                          <a:cs typeface="Times New Roman"/>
                        </a:rPr>
                        <a:t>MESA DE TRABAJO</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s-CO" sz="900" b="1" dirty="0" smtClean="0">
                          <a:latin typeface="Arial" pitchFamily="34" charset="0"/>
                          <a:ea typeface="Times New Roman"/>
                          <a:cs typeface="Arial" pitchFamily="34" charset="0"/>
                        </a:rPr>
                        <a:t>X</a:t>
                      </a:r>
                      <a:endParaRPr lang="es-ES" sz="900" b="1" dirty="0" smtClean="0">
                        <a:latin typeface="Arial" pitchFamily="34" charset="0"/>
                        <a:ea typeface="Times New Roman"/>
                        <a:cs typeface="Arial" pitchFamily="34" charset="0"/>
                      </a:endParaRPr>
                    </a:p>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smtClean="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89">
                <a:tc>
                  <a:txBody>
                    <a:bodyPr/>
                    <a:lstStyle/>
                    <a:p>
                      <a:pPr algn="just">
                        <a:spcAft>
                          <a:spcPts val="0"/>
                        </a:spcAft>
                      </a:pPr>
                      <a:r>
                        <a:rPr lang="es-ES" sz="900" b="1" dirty="0">
                          <a:latin typeface="Arial"/>
                          <a:ea typeface="Times New Roman"/>
                          <a:cs typeface="Times New Roman"/>
                        </a:rPr>
                        <a:t>Capacitar y sensibilizar al personal de la Dirección de Antinarcóticos  de la importancia de ahorrar y hacer uso eficiente del agua en las instalaciones del edificio administrativo.</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a:ea typeface="Times New Roman"/>
                          <a:cs typeface="Times New Roman"/>
                        </a:rPr>
                        <a:t>MESA DE TRABAJO</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900" b="1" dirty="0">
                          <a:latin typeface="Arial" pitchFamily="34" charset="0"/>
                          <a:ea typeface="Times New Roman"/>
                          <a:cs typeface="Arial" pitchFamily="34" charset="0"/>
                        </a:rPr>
                        <a:t>X</a:t>
                      </a: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958">
                <a:tc>
                  <a:txBody>
                    <a:bodyPr/>
                    <a:lstStyle/>
                    <a:p>
                      <a:pPr algn="just">
                        <a:spcAft>
                          <a:spcPts val="0"/>
                        </a:spcAft>
                      </a:pPr>
                      <a:r>
                        <a:rPr lang="es-ES" sz="900" b="1" dirty="0">
                          <a:latin typeface="Arial"/>
                          <a:ea typeface="Times New Roman"/>
                          <a:cs typeface="Times New Roman"/>
                        </a:rPr>
                        <a:t>Establecer adecuadamente el programa anual de </a:t>
                      </a:r>
                      <a:r>
                        <a:rPr lang="es-ES" sz="900" b="1" dirty="0" smtClean="0">
                          <a:latin typeface="Arial"/>
                          <a:ea typeface="Times New Roman"/>
                          <a:cs typeface="Times New Roman"/>
                        </a:rPr>
                        <a:t>mantenimiento</a:t>
                      </a:r>
                      <a:r>
                        <a:rPr lang="es-ES" sz="900" b="1" baseline="0" dirty="0" smtClean="0">
                          <a:latin typeface="Arial"/>
                          <a:ea typeface="Times New Roman"/>
                          <a:cs typeface="Times New Roman"/>
                        </a:rPr>
                        <a:t>  </a:t>
                      </a:r>
                      <a:r>
                        <a:rPr lang="es-ES" sz="900" b="1" dirty="0" smtClean="0">
                          <a:latin typeface="Arial"/>
                          <a:ea typeface="Times New Roman"/>
                          <a:cs typeface="Times New Roman"/>
                        </a:rPr>
                        <a:t> </a:t>
                      </a:r>
                      <a:r>
                        <a:rPr lang="es-ES" sz="900" b="1" dirty="0">
                          <a:latin typeface="Arial"/>
                          <a:ea typeface="Times New Roman"/>
                          <a:cs typeface="Times New Roman"/>
                        </a:rPr>
                        <a:t>del sistema </a:t>
                      </a:r>
                      <a:r>
                        <a:rPr lang="es-ES" sz="900" b="1" dirty="0" smtClean="0">
                          <a:latin typeface="Arial"/>
                          <a:ea typeface="Times New Roman"/>
                          <a:cs typeface="Times New Roman"/>
                        </a:rPr>
                        <a:t>hidráulico.</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900" b="1" dirty="0">
                          <a:latin typeface="Arial"/>
                          <a:ea typeface="Times New Roman"/>
                          <a:cs typeface="Times New Roman"/>
                        </a:rPr>
                        <a:t>ARAFI</a:t>
                      </a:r>
                      <a:endParaRPr lang="es-ES" sz="9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CO" sz="1000" b="1" dirty="0">
                          <a:latin typeface="Arial"/>
                          <a:ea typeface="Times New Roman"/>
                          <a:cs typeface="Times New Roman"/>
                        </a:rPr>
                        <a:t>X</a:t>
                      </a: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ES"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9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0" name="9 Título"/>
          <p:cNvSpPr>
            <a:spLocks noGrp="1"/>
          </p:cNvSpPr>
          <p:nvPr>
            <p:ph type="title"/>
          </p:nvPr>
        </p:nvSpPr>
        <p:spPr>
          <a:xfrm>
            <a:off x="457200" y="533400"/>
            <a:ext cx="7391400" cy="792162"/>
          </a:xfrm>
        </p:spPr>
        <p:txBody>
          <a:bodyPr/>
          <a:lstStyle/>
          <a:p>
            <a:r>
              <a:rPr lang="es-ES" sz="1800" b="1" dirty="0" smtClean="0"/>
              <a:t>CONTROL OPERACIONAL: PROGRAMA HACER USO EFICIENTE DEL AGUA.</a:t>
            </a:r>
            <a:endParaRPr lang="es-ES" sz="1800" b="1" dirty="0"/>
          </a:p>
        </p:txBody>
      </p:sp>
      <p:graphicFrame>
        <p:nvGraphicFramePr>
          <p:cNvPr id="8" name="7 Tabla"/>
          <p:cNvGraphicFramePr>
            <a:graphicFrameLocks noGrp="1"/>
          </p:cNvGraphicFramePr>
          <p:nvPr/>
        </p:nvGraphicFramePr>
        <p:xfrm>
          <a:off x="1066801" y="1866855"/>
          <a:ext cx="7086598" cy="2781345"/>
        </p:xfrm>
        <a:graphic>
          <a:graphicData uri="http://schemas.openxmlformats.org/drawingml/2006/table">
            <a:tbl>
              <a:tblPr/>
              <a:tblGrid>
                <a:gridCol w="1142999"/>
                <a:gridCol w="3276600"/>
                <a:gridCol w="1447800"/>
                <a:gridCol w="1219199"/>
              </a:tblGrid>
              <a:tr h="215915">
                <a:tc gridSpan="4">
                  <a:txBody>
                    <a:bodyPr/>
                    <a:lstStyle/>
                    <a:p>
                      <a:pPr algn="ctr">
                        <a:lnSpc>
                          <a:spcPct val="115000"/>
                        </a:lnSpc>
                        <a:spcAft>
                          <a:spcPts val="1000"/>
                        </a:spcAft>
                      </a:pPr>
                      <a:r>
                        <a:rPr lang="es-CO" sz="1000" b="1" dirty="0">
                          <a:latin typeface="Arial" pitchFamily="34" charset="0"/>
                          <a:ea typeface="Times New Roman"/>
                          <a:cs typeface="Arial" pitchFamily="34" charset="0"/>
                        </a:rPr>
                        <a:t>MONITOREO Y MEDICIÓN</a:t>
                      </a:r>
                      <a:endParaRPr lang="es-ES" sz="1000" b="1" dirty="0">
                        <a:latin typeface="Arial" pitchFamily="34" charset="0"/>
                        <a:ea typeface="Times New Roman"/>
                        <a:cs typeface="Arial" pitchFamily="34" charset="0"/>
                      </a:endParaRPr>
                    </a:p>
                  </a:txBody>
                  <a:tcPr marL="46348" marR="46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431830">
                <a:tc>
                  <a:txBody>
                    <a:bodyPr/>
                    <a:lstStyle/>
                    <a:p>
                      <a:pPr algn="ctr">
                        <a:lnSpc>
                          <a:spcPct val="115000"/>
                        </a:lnSpc>
                        <a:spcAft>
                          <a:spcPts val="1000"/>
                        </a:spcAft>
                      </a:pPr>
                      <a:r>
                        <a:rPr lang="es-CO" sz="1000" b="1" dirty="0">
                          <a:latin typeface="Arial" pitchFamily="34" charset="0"/>
                          <a:ea typeface="Times New Roman"/>
                          <a:cs typeface="Arial" pitchFamily="34" charset="0"/>
                        </a:rPr>
                        <a:t>INDICADOR</a:t>
                      </a:r>
                      <a:endParaRPr lang="es-ES" sz="10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1000" b="1" dirty="0">
                          <a:latin typeface="Arial" pitchFamily="34" charset="0"/>
                          <a:ea typeface="Times New Roman"/>
                          <a:cs typeface="Arial" pitchFamily="34" charset="0"/>
                        </a:rPr>
                        <a:t>FÓRMULA</a:t>
                      </a:r>
                      <a:endParaRPr lang="es-ES" sz="10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1000" b="1" dirty="0">
                          <a:latin typeface="Arial" pitchFamily="34" charset="0"/>
                          <a:ea typeface="Times New Roman"/>
                          <a:cs typeface="Arial" pitchFamily="34" charset="0"/>
                        </a:rPr>
                        <a:t>PARAMETROS DE MEDICIÒN</a:t>
                      </a:r>
                      <a:endParaRPr lang="es-ES" sz="10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1000" b="1" dirty="0">
                          <a:latin typeface="Arial" pitchFamily="34" charset="0"/>
                          <a:ea typeface="Times New Roman"/>
                          <a:cs typeface="Arial" pitchFamily="34" charset="0"/>
                        </a:rPr>
                        <a:t>FRECUENCIA DE MEDICIÒN</a:t>
                      </a:r>
                      <a:endParaRPr lang="es-ES" sz="10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055">
                <a:tc>
                  <a:txBody>
                    <a:bodyPr/>
                    <a:lstStyle/>
                    <a:p>
                      <a:pPr algn="just">
                        <a:lnSpc>
                          <a:spcPct val="115000"/>
                        </a:lnSpc>
                        <a:spcBef>
                          <a:spcPts val="1200"/>
                        </a:spcBef>
                        <a:spcAft>
                          <a:spcPts val="1000"/>
                        </a:spcAft>
                      </a:pPr>
                      <a:r>
                        <a:rPr lang="es-ES" sz="1000" b="0" dirty="0" smtClean="0">
                          <a:latin typeface="Arial" pitchFamily="34" charset="0"/>
                          <a:ea typeface="Times New Roman"/>
                          <a:cs typeface="Arial" pitchFamily="34" charset="0"/>
                        </a:rPr>
                        <a:t>Porcentaje</a:t>
                      </a:r>
                      <a:r>
                        <a:rPr lang="es-ES" sz="1000" b="0" baseline="0" dirty="0" smtClean="0">
                          <a:latin typeface="Arial" pitchFamily="34" charset="0"/>
                          <a:ea typeface="Times New Roman"/>
                          <a:cs typeface="Arial" pitchFamily="34" charset="0"/>
                        </a:rPr>
                        <a:t> de reducción en el uso eficiente del agua.</a:t>
                      </a:r>
                      <a:endParaRPr lang="es-ES" sz="1000" b="0"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CO" sz="1000" b="1" dirty="0">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dirty="0">
                          <a:latin typeface="Arial" pitchFamily="34" charset="0"/>
                          <a:ea typeface="Times New Roman"/>
                          <a:cs typeface="Arial" pitchFamily="34" charset="0"/>
                        </a:rPr>
                        <a:t>Comparativo con el año inmediatamente anterior.</a:t>
                      </a:r>
                    </a:p>
                    <a:p>
                      <a:pPr>
                        <a:spcAft>
                          <a:spcPts val="0"/>
                        </a:spcAft>
                      </a:pPr>
                      <a:r>
                        <a:rPr lang="es-ES" sz="1000" b="1" dirty="0">
                          <a:latin typeface="Arial" pitchFamily="34" charset="0"/>
                          <a:ea typeface="Times New Roman"/>
                          <a:cs typeface="Arial" pitchFamily="34" charset="0"/>
                        </a:rPr>
                        <a:t> </a:t>
                      </a:r>
                    </a:p>
                    <a:p>
                      <a:pPr>
                        <a:spcAft>
                          <a:spcPts val="0"/>
                        </a:spcAft>
                      </a:pPr>
                      <a:r>
                        <a:rPr lang="es-ES" sz="1000" b="1" dirty="0">
                          <a:latin typeface="Arial" pitchFamily="34" charset="0"/>
                          <a:ea typeface="Times New Roman"/>
                          <a:cs typeface="Arial" pitchFamily="34" charset="0"/>
                        </a:rPr>
                        <a:t>Calculo promedio de agua </a:t>
                      </a:r>
                      <a:r>
                        <a:rPr lang="es-ES" sz="1000" b="1" dirty="0" smtClean="0">
                          <a:latin typeface="Arial" pitchFamily="34" charset="0"/>
                          <a:ea typeface="Times New Roman"/>
                          <a:cs typeface="Arial" pitchFamily="34" charset="0"/>
                        </a:rPr>
                        <a:t>consumida</a:t>
                      </a:r>
                    </a:p>
                    <a:p>
                      <a:pPr>
                        <a:spcAft>
                          <a:spcPts val="0"/>
                        </a:spcAft>
                      </a:pPr>
                      <a:endParaRPr lang="es-ES" sz="1000" b="1" dirty="0">
                        <a:latin typeface="Arial" pitchFamily="34" charset="0"/>
                        <a:ea typeface="Times New Roman"/>
                        <a:cs typeface="Arial" pitchFamily="34" charset="0"/>
                      </a:endParaRPr>
                    </a:p>
                    <a:p>
                      <a:pPr algn="just">
                        <a:spcAft>
                          <a:spcPts val="0"/>
                        </a:spcAft>
                      </a:pPr>
                      <a:r>
                        <a:rPr lang="es-ES" sz="1000" b="1" dirty="0" smtClean="0">
                          <a:latin typeface="Arial" pitchFamily="34" charset="0"/>
                          <a:ea typeface="Times New Roman"/>
                          <a:cs typeface="Arial" pitchFamily="34" charset="0"/>
                        </a:rPr>
                        <a:t>Cantidad</a:t>
                      </a:r>
                      <a:r>
                        <a:rPr lang="es-ES" sz="1000" b="1" baseline="0" dirty="0" smtClean="0">
                          <a:latin typeface="Arial" pitchFamily="34" charset="0"/>
                          <a:ea typeface="Times New Roman"/>
                          <a:cs typeface="Arial" pitchFamily="34" charset="0"/>
                        </a:rPr>
                        <a:t> de p</a:t>
                      </a:r>
                      <a:r>
                        <a:rPr lang="es-ES" sz="1000" b="1" dirty="0" smtClean="0">
                          <a:latin typeface="Arial" pitchFamily="34" charset="0"/>
                          <a:ea typeface="Times New Roman"/>
                          <a:cs typeface="Arial" pitchFamily="34" charset="0"/>
                        </a:rPr>
                        <a:t>ersonal</a:t>
                      </a:r>
                      <a:r>
                        <a:rPr lang="es-ES" sz="1000" b="1" baseline="0" dirty="0" smtClean="0">
                          <a:latin typeface="Arial" pitchFamily="34" charset="0"/>
                          <a:ea typeface="Times New Roman"/>
                          <a:cs typeface="Arial" pitchFamily="34" charset="0"/>
                        </a:rPr>
                        <a:t> administrativo de planta.</a:t>
                      </a:r>
                    </a:p>
                    <a:p>
                      <a:pPr algn="just">
                        <a:spcAft>
                          <a:spcPts val="0"/>
                        </a:spcAft>
                      </a:pPr>
                      <a:endParaRPr lang="es-ES" sz="1000" b="1" baseline="0" dirty="0" smtClean="0">
                        <a:latin typeface="Arial" pitchFamily="34" charset="0"/>
                        <a:ea typeface="Times New Roman"/>
                        <a:cs typeface="Arial" pitchFamily="34" charset="0"/>
                      </a:endParaRPr>
                    </a:p>
                    <a:p>
                      <a:pPr algn="just">
                        <a:spcAft>
                          <a:spcPts val="0"/>
                        </a:spcAft>
                      </a:pPr>
                      <a:r>
                        <a:rPr lang="es-ES" sz="1000" b="1" baseline="0" dirty="0" smtClean="0">
                          <a:latin typeface="Arial" pitchFamily="34" charset="0"/>
                          <a:ea typeface="Times New Roman"/>
                          <a:cs typeface="Arial" pitchFamily="34" charset="0"/>
                        </a:rPr>
                        <a:t>Promedio mensual de personal flotante o visitante.</a:t>
                      </a: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s-CO" sz="1000" b="1" dirty="0">
                        <a:latin typeface="Arial" pitchFamily="34" charset="0"/>
                        <a:ea typeface="Times New Roman"/>
                        <a:cs typeface="Arial" pitchFamily="34" charset="0"/>
                      </a:endParaRPr>
                    </a:p>
                    <a:p>
                      <a:pPr algn="ctr">
                        <a:lnSpc>
                          <a:spcPct val="115000"/>
                        </a:lnSpc>
                        <a:spcAft>
                          <a:spcPts val="1000"/>
                        </a:spcAft>
                      </a:pPr>
                      <a:r>
                        <a:rPr lang="es-CO" sz="1000" b="1" dirty="0">
                          <a:solidFill>
                            <a:schemeClr val="tx1"/>
                          </a:solidFill>
                          <a:latin typeface="Arial" pitchFamily="34" charset="0"/>
                          <a:ea typeface="Times New Roman"/>
                          <a:cs typeface="Arial" pitchFamily="34" charset="0"/>
                        </a:rPr>
                        <a:t>Mensual, </a:t>
                      </a:r>
                      <a:r>
                        <a:rPr lang="es-CO" sz="1000" b="1" baseline="0" dirty="0" smtClean="0">
                          <a:solidFill>
                            <a:schemeClr val="tx1"/>
                          </a:solidFill>
                          <a:latin typeface="Arial" pitchFamily="34" charset="0"/>
                          <a:ea typeface="Times New Roman"/>
                          <a:cs typeface="Arial" pitchFamily="34" charset="0"/>
                        </a:rPr>
                        <a:t> bimestral</a:t>
                      </a:r>
                      <a:endParaRPr lang="es-CO" sz="1000" b="1" dirty="0" smtClean="0">
                        <a:solidFill>
                          <a:schemeClr val="tx1"/>
                        </a:solidFill>
                        <a:latin typeface="Arial" pitchFamily="34" charset="0"/>
                        <a:ea typeface="Times New Roman"/>
                        <a:cs typeface="Arial" pitchFamily="34" charset="0"/>
                      </a:endParaRPr>
                    </a:p>
                    <a:p>
                      <a:pPr algn="ctr">
                        <a:lnSpc>
                          <a:spcPct val="115000"/>
                        </a:lnSpc>
                        <a:spcAft>
                          <a:spcPts val="1000"/>
                        </a:spcAft>
                      </a:pPr>
                      <a:r>
                        <a:rPr lang="es-CO" sz="1000" b="1" dirty="0" smtClean="0">
                          <a:solidFill>
                            <a:schemeClr val="tx1"/>
                          </a:solidFill>
                          <a:latin typeface="Arial" pitchFamily="34" charset="0"/>
                          <a:ea typeface="Times New Roman"/>
                          <a:cs typeface="Arial" pitchFamily="34" charset="0"/>
                        </a:rPr>
                        <a:t>Anual</a:t>
                      </a:r>
                      <a:endParaRPr lang="es-ES" sz="1000" b="1" dirty="0">
                        <a:solidFill>
                          <a:schemeClr val="tx1"/>
                        </a:solidFill>
                        <a:latin typeface="Arial" pitchFamily="34" charset="0"/>
                        <a:ea typeface="Times New Roman"/>
                        <a:cs typeface="Arial" pitchFamily="34" charset="0"/>
                      </a:endParaRPr>
                    </a:p>
                  </a:txBody>
                  <a:tcPr marL="46348" marR="4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3" name="Picture 1"/>
          <p:cNvPicPr>
            <a:picLocks noChangeAspect="1" noChangeArrowheads="1"/>
          </p:cNvPicPr>
          <p:nvPr/>
        </p:nvPicPr>
        <p:blipFill>
          <a:blip r:embed="rId3" cstate="print"/>
          <a:srcRect l="24339" t="49559" r="24207" b="32451"/>
          <a:stretch>
            <a:fillRect/>
          </a:stretch>
        </p:blipFill>
        <p:spPr bwMode="auto">
          <a:xfrm>
            <a:off x="2209800" y="2209800"/>
            <a:ext cx="3276599" cy="1143000"/>
          </a:xfrm>
          <a:prstGeom prst="rect">
            <a:avLst/>
          </a:prstGeom>
          <a:noFill/>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4343400" y="2895600"/>
            <a:ext cx="4800600" cy="3548062"/>
          </a:xfrm>
          <a:prstGeom prst="rect">
            <a:avLst/>
          </a:prstGeom>
          <a:ln>
            <a:noFill/>
          </a:ln>
          <a:effectLst>
            <a:softEdge rad="112500"/>
          </a:effectLst>
        </p:spPr>
      </p:pic>
      <p:sp>
        <p:nvSpPr>
          <p:cNvPr id="8" name="7 Título"/>
          <p:cNvSpPr>
            <a:spLocks noGrp="1"/>
          </p:cNvSpPr>
          <p:nvPr>
            <p:ph type="title"/>
          </p:nvPr>
        </p:nvSpPr>
        <p:spPr/>
        <p:txBody>
          <a:bodyPr/>
          <a:lstStyle/>
          <a:p>
            <a:pPr>
              <a:defRPr/>
            </a:pPr>
            <a:r>
              <a:rPr lang="es-CO" sz="2800" b="1" dirty="0" smtClean="0">
                <a:effectLst>
                  <a:outerShdw blurRad="38100" dist="38100" dir="2700000" algn="tl">
                    <a:srgbClr val="000000">
                      <a:alpha val="43137"/>
                    </a:srgbClr>
                  </a:outerShdw>
                </a:effectLst>
              </a:rPr>
              <a:t>DIRECCIÓN DE ANTINARCÓTICOS</a:t>
            </a:r>
            <a:endParaRPr lang="es-CO" sz="2800" b="1" dirty="0">
              <a:effectLst>
                <a:outerShdw blurRad="38100" dist="38100" dir="2700000" algn="tl">
                  <a:srgbClr val="000000">
                    <a:alpha val="43137"/>
                  </a:srgbClr>
                </a:outerShdw>
              </a:effectLst>
            </a:endParaRPr>
          </a:p>
        </p:txBody>
      </p:sp>
      <p:cxnSp>
        <p:nvCxnSpPr>
          <p:cNvPr id="15" name="14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7" name="Picture 2"/>
          <p:cNvPicPr>
            <a:picLocks noChangeAspect="1" noChangeArrowheads="1"/>
          </p:cNvPicPr>
          <p:nvPr/>
        </p:nvPicPr>
        <p:blipFill>
          <a:blip r:embed="rId4" cstate="print"/>
          <a:srcRect/>
          <a:stretch>
            <a:fillRect/>
          </a:stretch>
        </p:blipFill>
        <p:spPr bwMode="auto">
          <a:xfrm>
            <a:off x="681868" y="2123108"/>
            <a:ext cx="4271132" cy="3744292"/>
          </a:xfrm>
          <a:prstGeom prst="ellipse">
            <a:avLst/>
          </a:prstGeom>
          <a:ln>
            <a:noFill/>
          </a:ln>
          <a:effectLst>
            <a:softEdge rad="112500"/>
          </a:effectLst>
        </p:spPr>
      </p:pic>
      <p:sp>
        <p:nvSpPr>
          <p:cNvPr id="9" name="8 Rectángulo"/>
          <p:cNvSpPr/>
          <p:nvPr/>
        </p:nvSpPr>
        <p:spPr>
          <a:xfrm>
            <a:off x="4572000" y="1730514"/>
            <a:ext cx="4114800" cy="830997"/>
          </a:xfrm>
          <a:prstGeom prst="rect">
            <a:avLst/>
          </a:prstGeom>
        </p:spPr>
        <p:txBody>
          <a:bodyPr wrap="square">
            <a:spAutoFit/>
          </a:bodyPr>
          <a:lstStyle/>
          <a:p>
            <a:pPr marL="268288" indent="-268288" algn="r" fontAlgn="auto">
              <a:spcBef>
                <a:spcPts val="0"/>
              </a:spcBef>
              <a:spcAft>
                <a:spcPts val="0"/>
              </a:spcAft>
              <a:defRPr/>
            </a:pPr>
            <a:r>
              <a:rPr lang="es-ES" sz="2400" b="1" dirty="0">
                <a:solidFill>
                  <a:srgbClr val="006600"/>
                </a:solidFill>
                <a:effectLst>
                  <a:outerShdw blurRad="38100" dist="38100" dir="2700000" algn="tl">
                    <a:srgbClr val="000000">
                      <a:alpha val="43137"/>
                    </a:srgbClr>
                  </a:outerShdw>
                </a:effectLst>
              </a:rPr>
              <a:t>En </a:t>
            </a:r>
            <a:r>
              <a:rPr lang="es-ES" sz="2400" b="1" dirty="0" smtClean="0">
                <a:solidFill>
                  <a:srgbClr val="006600"/>
                </a:solidFill>
                <a:effectLst>
                  <a:outerShdw blurRad="38100" dist="38100" dir="2700000" algn="tl">
                    <a:srgbClr val="000000">
                      <a:alpha val="43137"/>
                    </a:srgbClr>
                  </a:outerShdw>
                </a:effectLst>
              </a:rPr>
              <a:t>procura de </a:t>
            </a:r>
            <a:r>
              <a:rPr lang="es-ES" sz="2400" b="1" dirty="0">
                <a:solidFill>
                  <a:srgbClr val="006600"/>
                </a:solidFill>
                <a:effectLst>
                  <a:outerShdw blurRad="38100" dist="38100" dir="2700000" algn="tl">
                    <a:srgbClr val="000000">
                      <a:alpha val="43137"/>
                    </a:srgbClr>
                  </a:outerShdw>
                </a:effectLst>
              </a:rPr>
              <a:t>un ambiente </a:t>
            </a:r>
          </a:p>
          <a:p>
            <a:pPr marL="268288" indent="-268288" algn="r" fontAlgn="auto">
              <a:spcBef>
                <a:spcPts val="0"/>
              </a:spcBef>
              <a:spcAft>
                <a:spcPts val="0"/>
              </a:spcAft>
              <a:defRPr/>
            </a:pPr>
            <a:r>
              <a:rPr lang="es-ES" sz="2400" b="1" dirty="0">
                <a:solidFill>
                  <a:srgbClr val="006600"/>
                </a:solidFill>
                <a:effectLst>
                  <a:outerShdw blurRad="38100" dist="38100" dir="2700000" algn="tl">
                    <a:srgbClr val="000000">
                      <a:alpha val="43137"/>
                    </a:srgbClr>
                  </a:outerShdw>
                </a:effectLst>
              </a:rPr>
              <a:t>sano y sin drogas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038600" y="304800"/>
            <a:ext cx="4648200" cy="1600200"/>
          </a:xfrm>
        </p:spPr>
        <p:txBody>
          <a:bodyPr/>
          <a:lstStyle/>
          <a:p>
            <a:pPr>
              <a:defRPr/>
            </a:pPr>
            <a:r>
              <a:rPr lang="es-CO" dirty="0" smtClean="0"/>
              <a:t>SISTEMA DE GESTIÓN AMBIENTAL</a:t>
            </a:r>
            <a:br>
              <a:rPr lang="es-CO" dirty="0" smtClean="0"/>
            </a:br>
            <a:r>
              <a:rPr lang="es-CO" dirty="0" smtClean="0"/>
              <a:t/>
            </a:r>
            <a:br>
              <a:rPr lang="es-CO" dirty="0" smtClean="0"/>
            </a:br>
            <a:r>
              <a:rPr lang="es-CO" dirty="0" smtClean="0"/>
              <a:t>contenido</a:t>
            </a:r>
            <a:endParaRPr lang="es-CO" dirty="0"/>
          </a:p>
        </p:txBody>
      </p:sp>
      <p:sp>
        <p:nvSpPr>
          <p:cNvPr id="9" name="8 Marcador de texto"/>
          <p:cNvSpPr>
            <a:spLocks noGrp="1"/>
          </p:cNvSpPr>
          <p:nvPr>
            <p:ph type="body" idx="1"/>
          </p:nvPr>
        </p:nvSpPr>
        <p:spPr>
          <a:xfrm>
            <a:off x="3733800" y="5867400"/>
            <a:ext cx="5867400" cy="228600"/>
          </a:xfrm>
        </p:spPr>
        <p:txBody>
          <a:bodyPr/>
          <a:lstStyle/>
          <a:p>
            <a:pPr marL="457200" indent="-457200" algn="just">
              <a:buAutoNum type="arabicPeriod"/>
              <a:defRPr/>
            </a:pPr>
            <a:endParaRPr lang="es-ES" sz="1600" b="1" dirty="0" smtClean="0"/>
          </a:p>
          <a:p>
            <a:pPr marL="457200" indent="-457200" algn="just">
              <a:buAutoNum type="arabicPeriod"/>
              <a:defRPr/>
            </a:pPr>
            <a:endParaRPr lang="es-ES" sz="1600" b="1" dirty="0" smtClean="0"/>
          </a:p>
          <a:p>
            <a:pPr marL="457200" indent="-457200" algn="just">
              <a:buAutoNum type="arabicPeriod"/>
              <a:defRPr/>
            </a:pPr>
            <a:r>
              <a:rPr lang="es-ES" sz="1600" b="1" dirty="0" smtClean="0"/>
              <a:t>¿Por qué se debe implementar el S.G.A?</a:t>
            </a:r>
          </a:p>
          <a:p>
            <a:pPr marL="457200" indent="-457200" algn="just">
              <a:buAutoNum type="arabicPeriod"/>
              <a:defRPr/>
            </a:pPr>
            <a:r>
              <a:rPr lang="es-ES" sz="1600" b="1" dirty="0" smtClean="0"/>
              <a:t>Política y Objetivos Ambientales.</a:t>
            </a:r>
          </a:p>
          <a:p>
            <a:pPr marL="457200" indent="-457200" algn="just">
              <a:buAutoNum type="arabicPeriod"/>
              <a:defRPr/>
            </a:pPr>
            <a:r>
              <a:rPr lang="es-ES" sz="1600" b="1" dirty="0" smtClean="0"/>
              <a:t>Control operacional: programa hacer uso </a:t>
            </a:r>
          </a:p>
          <a:p>
            <a:pPr marL="457200" indent="-457200" algn="just">
              <a:defRPr/>
            </a:pPr>
            <a:r>
              <a:rPr lang="es-ES" sz="1600" b="1" dirty="0" smtClean="0"/>
              <a:t>        eficiente del agua</a:t>
            </a:r>
            <a:r>
              <a:rPr lang="es-ES" sz="1600" b="1" dirty="0" smtClean="0"/>
              <a:t>.</a:t>
            </a:r>
            <a:endParaRPr lang="es-CO" sz="1600" b="1" dirty="0" smtClean="0"/>
          </a:p>
          <a:p>
            <a:pPr marL="457200" indent="-457200" algn="just">
              <a:defRPr/>
            </a:pPr>
            <a:endParaRPr lang="es-CO" sz="1600" b="1" dirty="0" smtClean="0"/>
          </a:p>
          <a:p>
            <a:pPr marL="457200" indent="-457200" algn="just">
              <a:defRPr/>
            </a:pPr>
            <a:endParaRPr lang="es-MX" b="1" dirty="0" smtClean="0">
              <a:solidFill>
                <a:schemeClr val="bg1"/>
              </a:solidFill>
              <a:latin typeface="Verdana" pitchFamily="34" charset="0"/>
            </a:endParaRPr>
          </a:p>
          <a:p>
            <a:pPr marL="457200" indent="-457200" algn="just">
              <a:defRPr/>
            </a:pPr>
            <a:endParaRPr lang="es-MX" sz="3600" b="1" dirty="0" smtClean="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CuadroTexto"/>
          <p:cNvSpPr txBox="1">
            <a:spLocks noChangeArrowheads="1"/>
          </p:cNvSpPr>
          <p:nvPr/>
        </p:nvSpPr>
        <p:spPr bwMode="auto">
          <a:xfrm>
            <a:off x="4040188" y="1925638"/>
            <a:ext cx="1369286" cy="2646878"/>
          </a:xfrm>
          <a:prstGeom prst="rect">
            <a:avLst/>
          </a:prstGeom>
          <a:noFill/>
          <a:ln w="9525">
            <a:noFill/>
            <a:miter lim="800000"/>
            <a:headEnd/>
            <a:tailEnd/>
          </a:ln>
        </p:spPr>
        <p:txBody>
          <a:bodyPr wrap="none">
            <a:spAutoFit/>
          </a:bodyPr>
          <a:lstStyle/>
          <a:p>
            <a:r>
              <a:rPr lang="es-CO" sz="16600" b="1" dirty="0" smtClean="0">
                <a:solidFill>
                  <a:schemeClr val="bg1"/>
                </a:solidFill>
              </a:rPr>
              <a:t>1</a:t>
            </a:r>
            <a:endParaRPr lang="es-CO" sz="16600" b="1" dirty="0">
              <a:solidFill>
                <a:schemeClr val="bg1"/>
              </a:solidFill>
            </a:endParaRPr>
          </a:p>
        </p:txBody>
      </p:sp>
      <p:cxnSp>
        <p:nvCxnSpPr>
          <p:cNvPr id="8" name="10 Conector recto"/>
          <p:cNvCxnSpPr/>
          <p:nvPr/>
        </p:nvCxnSpPr>
        <p:spPr>
          <a:xfrm rot="5400000">
            <a:off x="4361656" y="3247232"/>
            <a:ext cx="192881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6 Título"/>
          <p:cNvSpPr>
            <a:spLocks noGrp="1"/>
          </p:cNvSpPr>
          <p:nvPr>
            <p:ph type="title"/>
          </p:nvPr>
        </p:nvSpPr>
        <p:spPr>
          <a:xfrm>
            <a:off x="5486400" y="2600325"/>
            <a:ext cx="3657600" cy="1362075"/>
          </a:xfrm>
        </p:spPr>
        <p:txBody>
          <a:bodyPr/>
          <a:lstStyle/>
          <a:p>
            <a:pPr algn="l">
              <a:defRPr/>
            </a:pPr>
            <a:r>
              <a:rPr lang="es-CO" sz="3200" cap="none" dirty="0" smtClean="0"/>
              <a:t>¿Por que se debe implementar el </a:t>
            </a:r>
            <a:br>
              <a:rPr lang="es-CO" sz="3200" cap="none" dirty="0" smtClean="0"/>
            </a:br>
            <a:r>
              <a:rPr lang="es-CO" sz="3200" cap="none" dirty="0" smtClean="0"/>
              <a:t>S.G.A?</a:t>
            </a:r>
            <a:endParaRPr lang="es-CO" sz="3200" cap="non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Pentágono"/>
          <p:cNvSpPr/>
          <p:nvPr/>
        </p:nvSpPr>
        <p:spPr>
          <a:xfrm flipH="1">
            <a:off x="5029200" y="2590800"/>
            <a:ext cx="1447800" cy="914400"/>
          </a:xfrm>
          <a:prstGeom prst="homePlate">
            <a:avLst>
              <a:gd name="adj" fmla="val 63889"/>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a:solidFill>
                  <a:schemeClr val="bg1"/>
                </a:solidFill>
              </a:rPr>
              <a:t>Oficina</a:t>
            </a:r>
          </a:p>
          <a:p>
            <a:pPr algn="ctr">
              <a:defRPr/>
            </a:pPr>
            <a:r>
              <a:rPr lang="es-CO" b="1">
                <a:solidFill>
                  <a:schemeClr val="bg1"/>
                </a:solidFill>
              </a:rPr>
              <a:t>Asesora</a:t>
            </a:r>
          </a:p>
        </p:txBody>
      </p:sp>
      <p:sp>
        <p:nvSpPr>
          <p:cNvPr id="37" name="36 Rectángulo"/>
          <p:cNvSpPr/>
          <p:nvPr/>
        </p:nvSpPr>
        <p:spPr>
          <a:xfrm>
            <a:off x="4648200" y="2514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1" name="6 Título"/>
          <p:cNvSpPr>
            <a:spLocks noGrp="1"/>
          </p:cNvSpPr>
          <p:nvPr>
            <p:ph type="title"/>
          </p:nvPr>
        </p:nvSpPr>
        <p:spPr>
          <a:xfrm>
            <a:off x="457200" y="274638"/>
            <a:ext cx="7162800" cy="792162"/>
          </a:xfrm>
        </p:spPr>
        <p:txBody>
          <a:bodyPr/>
          <a:lstStyle/>
          <a:p>
            <a:pPr>
              <a:defRPr/>
            </a:pPr>
            <a:r>
              <a:rPr lang="es-CO" sz="2800" b="1" dirty="0" smtClean="0"/>
              <a:t>¿Por que se debe implementar el S.G.A?</a:t>
            </a:r>
            <a:endParaRPr lang="es-CO" sz="2800" b="1" dirty="0">
              <a:effectLst>
                <a:outerShdw blurRad="38100" dist="38100" dir="2700000" algn="tl">
                  <a:srgbClr val="000000">
                    <a:alpha val="43137"/>
                  </a:srgbClr>
                </a:outerShdw>
              </a:effectLst>
            </a:endParaRPr>
          </a:p>
        </p:txBody>
      </p:sp>
      <p:cxnSp>
        <p:nvCxnSpPr>
          <p:cNvPr id="24" name="2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2295" name="Picture 4" descr="Haga clic para obtener la vista previa"/>
          <p:cNvPicPr>
            <a:picLocks noChangeAspect="1" noChangeArrowheads="1"/>
          </p:cNvPicPr>
          <p:nvPr/>
        </p:nvPicPr>
        <p:blipFill>
          <a:blip r:embed="rId3" cstate="print"/>
          <a:srcRect/>
          <a:stretch>
            <a:fillRect/>
          </a:stretch>
        </p:blipFill>
        <p:spPr bwMode="auto">
          <a:xfrm>
            <a:off x="7772400" y="4953000"/>
            <a:ext cx="1219200" cy="1219200"/>
          </a:xfrm>
          <a:prstGeom prst="rect">
            <a:avLst/>
          </a:prstGeom>
          <a:noFill/>
          <a:ln w="9525">
            <a:noFill/>
            <a:miter lim="800000"/>
            <a:headEnd/>
            <a:tailEnd/>
          </a:ln>
        </p:spPr>
      </p:pic>
      <p:sp>
        <p:nvSpPr>
          <p:cNvPr id="12296" name="18 Rectángulo"/>
          <p:cNvSpPr>
            <a:spLocks noChangeArrowheads="1"/>
          </p:cNvSpPr>
          <p:nvPr/>
        </p:nvSpPr>
        <p:spPr bwMode="auto">
          <a:xfrm>
            <a:off x="838200" y="1524000"/>
            <a:ext cx="7086600" cy="4508927"/>
          </a:xfrm>
          <a:prstGeom prst="rect">
            <a:avLst/>
          </a:prstGeom>
          <a:noFill/>
          <a:ln w="9525">
            <a:noFill/>
            <a:miter lim="800000"/>
            <a:headEnd/>
            <a:tailEnd/>
          </a:ln>
        </p:spPr>
        <p:txBody>
          <a:bodyPr>
            <a:spAutoFit/>
          </a:bodyPr>
          <a:lstStyle/>
          <a:p>
            <a:pPr algn="just">
              <a:buFont typeface="Wingdings" pitchFamily="2" charset="2"/>
              <a:buChar char="Ø"/>
            </a:pPr>
            <a:r>
              <a:rPr lang="es-CO" dirty="0" smtClean="0"/>
              <a:t> Ninguna empresa está sola en el universo, como tal requiere de suministros, recursos y elementos para operar.</a:t>
            </a:r>
          </a:p>
          <a:p>
            <a:pPr algn="just">
              <a:buFont typeface="Wingdings" pitchFamily="2" charset="2"/>
              <a:buChar char="Ø"/>
            </a:pPr>
            <a:endParaRPr lang="es-CO" dirty="0" smtClean="0"/>
          </a:p>
          <a:p>
            <a:pPr algn="just">
              <a:buFont typeface="Wingdings" pitchFamily="2" charset="2"/>
              <a:buChar char="Ø"/>
            </a:pPr>
            <a:r>
              <a:rPr lang="es-CO" dirty="0" smtClean="0"/>
              <a:t> Esta es una primera interacción ya que todo lo que usamos en cuanto a recursos, energía, materiales y combustibles implica una afectación al medio ambiente.</a:t>
            </a:r>
          </a:p>
          <a:p>
            <a:pPr algn="just">
              <a:buFont typeface="Wingdings" pitchFamily="2" charset="2"/>
              <a:buChar char="Ø"/>
            </a:pPr>
            <a:endParaRPr lang="es-CO" dirty="0" smtClean="0"/>
          </a:p>
          <a:p>
            <a:pPr algn="just">
              <a:buFont typeface="Wingdings" pitchFamily="2" charset="2"/>
              <a:buChar char="Ø"/>
            </a:pPr>
            <a:r>
              <a:rPr lang="es-CO" dirty="0" smtClean="0"/>
              <a:t>En segundo lugar todas las operaciones de la empresa implican modificaciones, transformaciones, movimientos que en mayor o menor grado afectan al medio ambiente.</a:t>
            </a:r>
          </a:p>
          <a:p>
            <a:pPr algn="just">
              <a:buFont typeface="Wingdings" pitchFamily="2" charset="2"/>
              <a:buChar char="Ø"/>
            </a:pPr>
            <a:endParaRPr lang="es-CO" dirty="0" smtClean="0"/>
          </a:p>
          <a:p>
            <a:pPr algn="just">
              <a:buFont typeface="Wingdings" pitchFamily="2" charset="2"/>
              <a:buChar char="Ø"/>
            </a:pPr>
            <a:r>
              <a:rPr lang="es-CO" dirty="0" smtClean="0"/>
              <a:t>Además, estas operaciones pueden llevar consigo, según su naturaleza, emisiones a la atmosfera, material particulado, vertimientos y residuos en general.</a:t>
            </a:r>
          </a:p>
          <a:p>
            <a:pPr algn="just">
              <a:buFont typeface="Wingdings" pitchFamily="2" charset="2"/>
              <a:buChar char="Ø"/>
            </a:pPr>
            <a:endParaRPr lang="es-CO" sz="1700" dirty="0" smtClean="0"/>
          </a:p>
          <a:p>
            <a:pPr algn="just"/>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Pentágono"/>
          <p:cNvSpPr/>
          <p:nvPr/>
        </p:nvSpPr>
        <p:spPr>
          <a:xfrm flipH="1">
            <a:off x="5029200" y="2590800"/>
            <a:ext cx="1447800" cy="914400"/>
          </a:xfrm>
          <a:prstGeom prst="homePlate">
            <a:avLst>
              <a:gd name="adj" fmla="val 63889"/>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a:solidFill>
                  <a:schemeClr val="bg1"/>
                </a:solidFill>
              </a:rPr>
              <a:t>Oficina</a:t>
            </a:r>
          </a:p>
          <a:p>
            <a:pPr algn="ctr">
              <a:defRPr/>
            </a:pPr>
            <a:r>
              <a:rPr lang="es-CO" b="1">
                <a:solidFill>
                  <a:schemeClr val="bg1"/>
                </a:solidFill>
              </a:rPr>
              <a:t>Asesora</a:t>
            </a:r>
          </a:p>
        </p:txBody>
      </p:sp>
      <p:sp>
        <p:nvSpPr>
          <p:cNvPr id="37" name="36 Rectángulo"/>
          <p:cNvSpPr/>
          <p:nvPr/>
        </p:nvSpPr>
        <p:spPr>
          <a:xfrm>
            <a:off x="4648200" y="2514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1" name="6 Título"/>
          <p:cNvSpPr>
            <a:spLocks noGrp="1"/>
          </p:cNvSpPr>
          <p:nvPr>
            <p:ph type="title"/>
          </p:nvPr>
        </p:nvSpPr>
        <p:spPr>
          <a:xfrm>
            <a:off x="457200" y="274638"/>
            <a:ext cx="7162800" cy="792162"/>
          </a:xfrm>
        </p:spPr>
        <p:txBody>
          <a:bodyPr/>
          <a:lstStyle/>
          <a:p>
            <a:pPr>
              <a:defRPr/>
            </a:pPr>
            <a:r>
              <a:rPr lang="es-CO" sz="2800" b="1" dirty="0" smtClean="0"/>
              <a:t>¿Por que se debe implementar el S.G.A.?</a:t>
            </a:r>
            <a:endParaRPr lang="es-CO" sz="2800" b="1" dirty="0">
              <a:effectLst>
                <a:outerShdw blurRad="38100" dist="38100" dir="2700000" algn="tl">
                  <a:srgbClr val="000000">
                    <a:alpha val="43137"/>
                  </a:srgbClr>
                </a:outerShdw>
              </a:effectLst>
            </a:endParaRPr>
          </a:p>
        </p:txBody>
      </p:sp>
      <p:cxnSp>
        <p:nvCxnSpPr>
          <p:cNvPr id="24" name="23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2295" name="Picture 4" descr="Haga clic para obtener la vista previa"/>
          <p:cNvPicPr>
            <a:picLocks noChangeAspect="1" noChangeArrowheads="1"/>
          </p:cNvPicPr>
          <p:nvPr/>
        </p:nvPicPr>
        <p:blipFill>
          <a:blip r:embed="rId3" cstate="print"/>
          <a:srcRect/>
          <a:stretch>
            <a:fillRect/>
          </a:stretch>
        </p:blipFill>
        <p:spPr bwMode="auto">
          <a:xfrm>
            <a:off x="7772400" y="4953000"/>
            <a:ext cx="1295400" cy="1295400"/>
          </a:xfrm>
          <a:prstGeom prst="rect">
            <a:avLst/>
          </a:prstGeom>
          <a:noFill/>
          <a:ln w="9525">
            <a:noFill/>
            <a:miter lim="800000"/>
            <a:headEnd/>
            <a:tailEnd/>
          </a:ln>
        </p:spPr>
      </p:pic>
      <p:sp>
        <p:nvSpPr>
          <p:cNvPr id="12296" name="18 Rectángulo"/>
          <p:cNvSpPr>
            <a:spLocks noChangeArrowheads="1"/>
          </p:cNvSpPr>
          <p:nvPr/>
        </p:nvSpPr>
        <p:spPr bwMode="auto">
          <a:xfrm>
            <a:off x="838200" y="1640681"/>
            <a:ext cx="7086600" cy="3693319"/>
          </a:xfrm>
          <a:prstGeom prst="rect">
            <a:avLst/>
          </a:prstGeom>
          <a:noFill/>
          <a:ln w="9525">
            <a:noFill/>
            <a:miter lim="800000"/>
            <a:headEnd/>
            <a:tailEnd/>
          </a:ln>
        </p:spPr>
        <p:txBody>
          <a:bodyPr>
            <a:spAutoFit/>
          </a:bodyPr>
          <a:lstStyle/>
          <a:p>
            <a:pPr algn="just">
              <a:buFont typeface="Wingdings" pitchFamily="2" charset="2"/>
              <a:buChar char="Ø"/>
            </a:pPr>
            <a:r>
              <a:rPr lang="es-CO" dirty="0" smtClean="0"/>
              <a:t>En tercer lugar, el producto especifico o servicio que dirigimos al mercado, también puede llevar consigo en mayor o menor grado una afectación al medio ambiente, dependiendo de su empleo, funcionamiento y disposición final.</a:t>
            </a:r>
          </a:p>
          <a:p>
            <a:pPr algn="just"/>
            <a:endParaRPr lang="es-CO" dirty="0" smtClean="0"/>
          </a:p>
          <a:p>
            <a:pPr algn="just">
              <a:buFont typeface="Wingdings" pitchFamily="2" charset="2"/>
              <a:buChar char="Ø"/>
            </a:pPr>
            <a:r>
              <a:rPr lang="es-CO" dirty="0" smtClean="0"/>
              <a:t>Hay otra interacción importante en este contexto, la que tiene nuestra empresa con la sociedad, esto es:</a:t>
            </a:r>
          </a:p>
          <a:p>
            <a:pPr algn="just"/>
            <a:endParaRPr lang="es-CO" dirty="0" smtClean="0"/>
          </a:p>
          <a:p>
            <a:pPr algn="just"/>
            <a:r>
              <a:rPr lang="es-CO" dirty="0" smtClean="0"/>
              <a:t>Con los trabajadores, los vecinos, las autoridades, los proveedores y los contratistas en general, en lo relacionado con el cumplimiento de requisitos, comunicaciones, entrenamiento, toma de conciencia  y preparación ante posibles emergencias ambientales, entre otros aspectos.</a:t>
            </a:r>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CuadroTexto"/>
          <p:cNvSpPr txBox="1">
            <a:spLocks noChangeArrowheads="1"/>
          </p:cNvSpPr>
          <p:nvPr/>
        </p:nvSpPr>
        <p:spPr bwMode="auto">
          <a:xfrm>
            <a:off x="4040188" y="1925638"/>
            <a:ext cx="1369286" cy="2646878"/>
          </a:xfrm>
          <a:prstGeom prst="rect">
            <a:avLst/>
          </a:prstGeom>
          <a:noFill/>
          <a:ln w="9525">
            <a:noFill/>
            <a:miter lim="800000"/>
            <a:headEnd/>
            <a:tailEnd/>
          </a:ln>
        </p:spPr>
        <p:txBody>
          <a:bodyPr wrap="none">
            <a:spAutoFit/>
          </a:bodyPr>
          <a:lstStyle/>
          <a:p>
            <a:r>
              <a:rPr lang="es-CO" sz="16600" b="1" dirty="0" smtClean="0">
                <a:solidFill>
                  <a:schemeClr val="bg1"/>
                </a:solidFill>
              </a:rPr>
              <a:t>2</a:t>
            </a:r>
            <a:endParaRPr lang="es-CO" sz="16600" b="1" dirty="0">
              <a:solidFill>
                <a:schemeClr val="bg1"/>
              </a:solidFill>
            </a:endParaRPr>
          </a:p>
        </p:txBody>
      </p:sp>
      <p:cxnSp>
        <p:nvCxnSpPr>
          <p:cNvPr id="8" name="10 Conector recto"/>
          <p:cNvCxnSpPr/>
          <p:nvPr/>
        </p:nvCxnSpPr>
        <p:spPr>
          <a:xfrm rot="5400000">
            <a:off x="4361656" y="3247232"/>
            <a:ext cx="192881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6 Título"/>
          <p:cNvSpPr>
            <a:spLocks noGrp="1"/>
          </p:cNvSpPr>
          <p:nvPr>
            <p:ph type="title"/>
          </p:nvPr>
        </p:nvSpPr>
        <p:spPr>
          <a:xfrm>
            <a:off x="5486400" y="2600325"/>
            <a:ext cx="3657600" cy="1362075"/>
          </a:xfrm>
        </p:spPr>
        <p:txBody>
          <a:bodyPr/>
          <a:lstStyle/>
          <a:p>
            <a:pPr algn="l">
              <a:defRPr/>
            </a:pPr>
            <a:r>
              <a:rPr lang="es-CO" sz="3200" cap="none" dirty="0" smtClean="0"/>
              <a:t>Política y objetivos ambientales</a:t>
            </a:r>
            <a:endParaRPr lang="es-CO" sz="3200" cap="non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CO" sz="2800" b="1" dirty="0" smtClean="0">
                <a:effectLst>
                  <a:outerShdw blurRad="38100" dist="38100" dir="2700000" algn="tl">
                    <a:srgbClr val="000000">
                      <a:alpha val="43137"/>
                    </a:srgbClr>
                  </a:outerShdw>
                </a:effectLst>
              </a:rPr>
              <a:t>Política Ambiental</a:t>
            </a:r>
            <a:endParaRPr lang="es-CO" sz="2800" b="1" dirty="0">
              <a:effectLst>
                <a:outerShdw blurRad="38100" dist="38100" dir="2700000" algn="tl">
                  <a:srgbClr val="000000">
                    <a:alpha val="43137"/>
                  </a:srgbClr>
                </a:outerShdw>
              </a:effectLst>
            </a:endParaRPr>
          </a:p>
        </p:txBody>
      </p:sp>
      <p:cxnSp>
        <p:nvCxnSpPr>
          <p:cNvPr id="13" name="12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4581" name="8 Rectángulo"/>
          <p:cNvSpPr>
            <a:spLocks noChangeArrowheads="1"/>
          </p:cNvSpPr>
          <p:nvPr/>
        </p:nvSpPr>
        <p:spPr bwMode="auto">
          <a:xfrm>
            <a:off x="838200" y="1621810"/>
            <a:ext cx="7467600" cy="2800767"/>
          </a:xfrm>
          <a:prstGeom prst="rect">
            <a:avLst/>
          </a:prstGeom>
          <a:noFill/>
          <a:ln w="9525">
            <a:noFill/>
            <a:miter lim="800000"/>
            <a:headEnd/>
            <a:tailEnd/>
          </a:ln>
        </p:spPr>
        <p:txBody>
          <a:bodyPr wrap="square">
            <a:spAutoFit/>
          </a:bodyPr>
          <a:lstStyle/>
          <a:p>
            <a:pPr algn="just"/>
            <a:r>
              <a:rPr lang="es-CO" sz="2800" dirty="0">
                <a:cs typeface="Times New Roman" pitchFamily="18" charset="0"/>
              </a:rPr>
              <a:t>“</a:t>
            </a:r>
            <a:r>
              <a:rPr lang="es-CO" sz="2000" i="1" dirty="0">
                <a:cs typeface="Times New Roman" pitchFamily="18" charset="0"/>
              </a:rPr>
              <a:t>En la Policía Nacional nos comprometemos a</a:t>
            </a:r>
            <a:r>
              <a:rPr lang="es-ES" sz="2000" i="1" dirty="0">
                <a:cs typeface="Times New Roman" pitchFamily="18" charset="0"/>
              </a:rPr>
              <a:t> contribuir con la </a:t>
            </a:r>
            <a:r>
              <a:rPr lang="es-ES" sz="2000" b="1" i="1" u="sng" dirty="0">
                <a:cs typeface="Times New Roman" pitchFamily="18" charset="0"/>
              </a:rPr>
              <a:t>protección del medio ambiente </a:t>
            </a:r>
            <a:r>
              <a:rPr lang="es-ES" sz="2000" i="1" dirty="0">
                <a:cs typeface="Times New Roman" pitchFamily="18" charset="0"/>
              </a:rPr>
              <a:t>a través de la </a:t>
            </a:r>
            <a:r>
              <a:rPr lang="es-ES" sz="2000" b="1" i="1" u="sng" dirty="0">
                <a:cs typeface="Times New Roman" pitchFamily="18" charset="0"/>
              </a:rPr>
              <a:t>prevención de la contaminación</a:t>
            </a:r>
            <a:r>
              <a:rPr lang="es-ES" sz="2000" i="1" dirty="0">
                <a:cs typeface="Times New Roman" pitchFamily="18" charset="0"/>
              </a:rPr>
              <a:t>, el </a:t>
            </a:r>
            <a:r>
              <a:rPr lang="es-ES" sz="2000" b="1" i="1" u="sng" dirty="0">
                <a:cs typeface="Times New Roman" pitchFamily="18" charset="0"/>
              </a:rPr>
              <a:t>cumplimiento de la legislación</a:t>
            </a:r>
            <a:r>
              <a:rPr lang="es-ES" sz="2000" i="1" u="sng" dirty="0">
                <a:cs typeface="Times New Roman" pitchFamily="18" charset="0"/>
              </a:rPr>
              <a:t> </a:t>
            </a:r>
            <a:r>
              <a:rPr lang="es-ES" sz="2000" i="1" dirty="0">
                <a:cs typeface="Times New Roman" pitchFamily="18" charset="0"/>
              </a:rPr>
              <a:t>y las diferentes regulaciones ambientales y el </a:t>
            </a:r>
            <a:r>
              <a:rPr lang="es-ES" sz="2000" b="1" i="1" u="sng" dirty="0">
                <a:cs typeface="Times New Roman" pitchFamily="18" charset="0"/>
              </a:rPr>
              <a:t>control de los impactos ambientales adversos </a:t>
            </a:r>
            <a:r>
              <a:rPr lang="es-ES" sz="2000" i="1" dirty="0">
                <a:cs typeface="Times New Roman" pitchFamily="18" charset="0"/>
              </a:rPr>
              <a:t>asociados a nuestras instalaciones, procesos y servicios, así como al mejoramiento continuo del desempeño ambiental de la Institución</a:t>
            </a:r>
            <a:r>
              <a:rPr lang="es-ES" sz="2000" dirty="0">
                <a:cs typeface="Times New Roman" pitchFamily="18" charset="0"/>
              </a:rPr>
              <a:t>”.</a:t>
            </a:r>
          </a:p>
          <a:p>
            <a:pPr algn="just"/>
            <a:endParaRPr lang="es-ES" sz="2800" dirty="0">
              <a:cs typeface="Times New Roman" pitchFamily="18" charset="0"/>
            </a:endParaRPr>
          </a:p>
        </p:txBody>
      </p:sp>
      <p:pic>
        <p:nvPicPr>
          <p:cNvPr id="24582" name="Picture 3" descr="C:\Documents and Settings\Administrador\Configuración local\Archivos temporales de Internet\Content.IE5\HM37Z52P\MC900437311[1].jpg"/>
          <p:cNvPicPr>
            <a:picLocks noChangeAspect="1" noChangeArrowheads="1"/>
          </p:cNvPicPr>
          <p:nvPr/>
        </p:nvPicPr>
        <p:blipFill>
          <a:blip r:embed="rId3" cstate="print">
            <a:lum bright="-14000" contrast="20000"/>
          </a:blip>
          <a:srcRect/>
          <a:stretch>
            <a:fillRect/>
          </a:stretch>
        </p:blipFill>
        <p:spPr bwMode="auto">
          <a:xfrm>
            <a:off x="5105400" y="4191000"/>
            <a:ext cx="3154362"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defRPr/>
            </a:pPr>
            <a:r>
              <a:rPr lang="es-CO" sz="2800" b="1" dirty="0" smtClean="0">
                <a:effectLst>
                  <a:outerShdw blurRad="38100" dist="38100" dir="2700000" algn="tl">
                    <a:srgbClr val="000000">
                      <a:alpha val="43137"/>
                    </a:srgbClr>
                  </a:outerShdw>
                </a:effectLst>
              </a:rPr>
              <a:t>Objetivos Ambientales</a:t>
            </a:r>
            <a:endParaRPr lang="es-CO" sz="2800" b="1" dirty="0">
              <a:effectLst>
                <a:outerShdw blurRad="38100" dist="38100" dir="2700000" algn="tl">
                  <a:srgbClr val="000000">
                    <a:alpha val="43137"/>
                  </a:srgbClr>
                </a:outerShdw>
              </a:effectLst>
            </a:endParaRPr>
          </a:p>
        </p:txBody>
      </p:sp>
      <p:cxnSp>
        <p:nvCxnSpPr>
          <p:cNvPr id="15" name="14 Conector recto"/>
          <p:cNvCxnSpPr/>
          <p:nvPr/>
        </p:nvCxnSpPr>
        <p:spPr>
          <a:xfrm rot="5400000">
            <a:off x="-1639887" y="3798887"/>
            <a:ext cx="4419600" cy="2222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428625" y="1752600"/>
            <a:ext cx="358254" cy="381000"/>
          </a:xfrm>
          <a:prstGeom prst="rect">
            <a:avLst/>
          </a:prstGeom>
          <a:solidFill>
            <a:schemeClr val="accent3">
              <a:lumMod val="50000"/>
            </a:schemeClr>
          </a:solidFill>
          <a:ln>
            <a:noFill/>
          </a:ln>
          <a:effectLst>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6629" name="16 Rectángulo"/>
          <p:cNvSpPr>
            <a:spLocks noChangeArrowheads="1"/>
          </p:cNvSpPr>
          <p:nvPr/>
        </p:nvSpPr>
        <p:spPr bwMode="auto">
          <a:xfrm>
            <a:off x="762000" y="1295400"/>
            <a:ext cx="8001000" cy="4800600"/>
          </a:xfrm>
          <a:prstGeom prst="rect">
            <a:avLst/>
          </a:prstGeom>
          <a:noFill/>
          <a:ln w="9525">
            <a:noFill/>
            <a:miter lim="800000"/>
            <a:headEnd/>
            <a:tailEnd/>
          </a:ln>
        </p:spPr>
        <p:txBody>
          <a:bodyPr>
            <a:spAutoFit/>
          </a:bodyPr>
          <a:lstStyle/>
          <a:p>
            <a:pPr marL="342900" indent="-342900" algn="just">
              <a:buFont typeface="Calibri" pitchFamily="34" charset="0"/>
              <a:buAutoNum type="arabicPeriod"/>
            </a:pPr>
            <a:r>
              <a:rPr lang="es-CO" dirty="0"/>
              <a:t>Hacer uso eficiente del consumo de energía eléctrica.</a:t>
            </a:r>
            <a:endParaRPr lang="en-US" dirty="0"/>
          </a:p>
          <a:p>
            <a:pPr marL="342900" indent="-342900" algn="just">
              <a:buFont typeface="Calibri" pitchFamily="34" charset="0"/>
              <a:buAutoNum type="arabicPeriod"/>
            </a:pPr>
            <a:r>
              <a:rPr lang="es-CO" dirty="0">
                <a:solidFill>
                  <a:srgbClr val="00B0F0"/>
                </a:solidFill>
              </a:rPr>
              <a:t>Hacer uso eficiente del agua.</a:t>
            </a:r>
            <a:endParaRPr lang="en-US" dirty="0">
              <a:solidFill>
                <a:srgbClr val="00B0F0"/>
              </a:solidFill>
            </a:endParaRPr>
          </a:p>
          <a:p>
            <a:pPr marL="342900" indent="-342900" algn="just">
              <a:buFont typeface="Calibri" pitchFamily="34" charset="0"/>
              <a:buAutoNum type="arabicPeriod"/>
            </a:pPr>
            <a:r>
              <a:rPr lang="es-CO" dirty="0"/>
              <a:t>Hacer uso eficiente del consumo del papel.</a:t>
            </a:r>
            <a:endParaRPr lang="en-US" dirty="0"/>
          </a:p>
          <a:p>
            <a:pPr marL="342900" indent="-342900" algn="just">
              <a:buFont typeface="Calibri" pitchFamily="34" charset="0"/>
              <a:buAutoNum type="arabicPeriod"/>
            </a:pPr>
            <a:r>
              <a:rPr lang="es-CO" dirty="0"/>
              <a:t>Manejar adecuadamente los residuos peligrosos (hospitalarios).</a:t>
            </a:r>
            <a:endParaRPr lang="en-US" dirty="0"/>
          </a:p>
          <a:p>
            <a:pPr marL="342900" indent="-342900" algn="just">
              <a:buFont typeface="Calibri" pitchFamily="34" charset="0"/>
              <a:buAutoNum type="arabicPeriod"/>
            </a:pPr>
            <a:r>
              <a:rPr lang="es-CO" dirty="0"/>
              <a:t>Manejar adecuadamente los residuos peligrosos (aparatos eléctricos y electrónicos).</a:t>
            </a:r>
            <a:endParaRPr lang="en-US" dirty="0"/>
          </a:p>
          <a:p>
            <a:pPr marL="342900" indent="-342900" algn="just">
              <a:buFont typeface="Calibri" pitchFamily="34" charset="0"/>
              <a:buAutoNum type="arabicPeriod"/>
            </a:pPr>
            <a:r>
              <a:rPr lang="es-CO" dirty="0"/>
              <a:t>Manejar adecuadamente los residuos peligrosos (diferentes a hospitalarios, eléctricos y electrónicos).</a:t>
            </a:r>
            <a:endParaRPr lang="en-US" dirty="0"/>
          </a:p>
          <a:p>
            <a:pPr marL="342900" indent="-342900" algn="just">
              <a:buFont typeface="Calibri" pitchFamily="34" charset="0"/>
              <a:buAutoNum type="arabicPeriod"/>
            </a:pPr>
            <a:r>
              <a:rPr lang="es-CO" dirty="0"/>
              <a:t>Manejar adecuada mente los residuos no peligrosos.</a:t>
            </a:r>
            <a:endParaRPr lang="en-US" dirty="0"/>
          </a:p>
          <a:p>
            <a:pPr marL="342900" indent="-342900" algn="just">
              <a:buFont typeface="Calibri" pitchFamily="34" charset="0"/>
              <a:buAutoNum type="arabicPeriod"/>
            </a:pPr>
            <a:r>
              <a:rPr lang="es-CO" dirty="0"/>
              <a:t>Cumplir con los parámetros legales para el ruido ambiental.</a:t>
            </a:r>
            <a:endParaRPr lang="en-US" dirty="0"/>
          </a:p>
          <a:p>
            <a:pPr marL="342900" indent="-342900" algn="just">
              <a:buFont typeface="Calibri" pitchFamily="34" charset="0"/>
              <a:buAutoNum type="arabicPeriod"/>
            </a:pPr>
            <a:r>
              <a:rPr lang="es-CO" dirty="0"/>
              <a:t>Controlar el impacto ambiental producto de la generación de aguas residuales industriales (Control de vertimientos).</a:t>
            </a:r>
            <a:endParaRPr lang="en-US" dirty="0"/>
          </a:p>
          <a:p>
            <a:pPr marL="342900" indent="-342900" algn="just">
              <a:buFont typeface="Calibri" pitchFamily="34" charset="0"/>
              <a:buAutoNum type="arabicPeriod"/>
            </a:pPr>
            <a:r>
              <a:rPr lang="es-CO" dirty="0"/>
              <a:t>Controlar el impacto ambiental producto de la generación de aguas residuales domésticos (Control de vertimientos).</a:t>
            </a:r>
            <a:endParaRPr lang="en-US" dirty="0"/>
          </a:p>
          <a:p>
            <a:pPr marL="342900" indent="-342900" algn="just">
              <a:buFont typeface="Calibri" pitchFamily="34" charset="0"/>
              <a:buAutoNum type="arabicPeriod"/>
            </a:pPr>
            <a:r>
              <a:rPr lang="es-CO" dirty="0"/>
              <a:t>Controlar el impacto ambiental producto del uso de armamento.</a:t>
            </a:r>
            <a:endParaRPr lang="en-US" dirty="0"/>
          </a:p>
          <a:p>
            <a:pPr marL="342900" indent="-342900" algn="just">
              <a:buFont typeface="Calibri" pitchFamily="34" charset="0"/>
              <a:buAutoNum type="arabicPeriod"/>
            </a:pPr>
            <a:r>
              <a:rPr lang="es-CO" dirty="0"/>
              <a:t>Controlar el impacto ambiental producto del uso de combustible fósiles.</a:t>
            </a:r>
            <a:endParaRPr lang="en-US" dirty="0"/>
          </a:p>
          <a:p>
            <a:pPr marL="342900" indent="-342900" algn="just">
              <a:buFont typeface="Calibri" pitchFamily="34" charset="0"/>
              <a:buAutoNum type="arabicPeriod"/>
            </a:pPr>
            <a:r>
              <a:rPr lang="es-CO" dirty="0"/>
              <a:t>Hacer uso eficiente y disponer adecuadamente de los reactivos químicos.</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CuadroTexto"/>
          <p:cNvSpPr txBox="1">
            <a:spLocks noChangeArrowheads="1"/>
          </p:cNvSpPr>
          <p:nvPr/>
        </p:nvSpPr>
        <p:spPr bwMode="auto">
          <a:xfrm>
            <a:off x="4040188" y="1925638"/>
            <a:ext cx="1369286" cy="2646878"/>
          </a:xfrm>
          <a:prstGeom prst="rect">
            <a:avLst/>
          </a:prstGeom>
          <a:noFill/>
          <a:ln w="9525">
            <a:noFill/>
            <a:miter lim="800000"/>
            <a:headEnd/>
            <a:tailEnd/>
          </a:ln>
        </p:spPr>
        <p:txBody>
          <a:bodyPr wrap="none">
            <a:spAutoFit/>
          </a:bodyPr>
          <a:lstStyle/>
          <a:p>
            <a:r>
              <a:rPr lang="es-CO" sz="16600" b="1" dirty="0" smtClean="0">
                <a:solidFill>
                  <a:schemeClr val="bg1"/>
                </a:solidFill>
              </a:rPr>
              <a:t>3</a:t>
            </a:r>
            <a:endParaRPr lang="es-CO" sz="16600" b="1" dirty="0">
              <a:solidFill>
                <a:schemeClr val="bg1"/>
              </a:solidFill>
            </a:endParaRPr>
          </a:p>
        </p:txBody>
      </p:sp>
      <p:cxnSp>
        <p:nvCxnSpPr>
          <p:cNvPr id="8" name="10 Conector recto"/>
          <p:cNvCxnSpPr/>
          <p:nvPr/>
        </p:nvCxnSpPr>
        <p:spPr>
          <a:xfrm rot="5400000">
            <a:off x="4361656" y="3247232"/>
            <a:ext cx="192881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6 Título"/>
          <p:cNvSpPr>
            <a:spLocks noGrp="1"/>
          </p:cNvSpPr>
          <p:nvPr>
            <p:ph type="title"/>
          </p:nvPr>
        </p:nvSpPr>
        <p:spPr>
          <a:xfrm>
            <a:off x="5486400" y="2057400"/>
            <a:ext cx="3657600" cy="1362075"/>
          </a:xfrm>
        </p:spPr>
        <p:txBody>
          <a:bodyPr/>
          <a:lstStyle/>
          <a:p>
            <a:pPr algn="l">
              <a:defRPr/>
            </a:pPr>
            <a:r>
              <a:rPr lang="es-CO" sz="3200" cap="none" dirty="0" smtClean="0"/>
              <a:t>Control operacional: Programa Hacer Uso Eficiente del Agua.</a:t>
            </a:r>
            <a:endParaRPr lang="es-CO" sz="3200" cap="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4261</TotalTime>
  <Words>2370</Words>
  <Application>Microsoft Office PowerPoint</Application>
  <PresentationFormat>Presentación en pantalla (4:3)</PresentationFormat>
  <Paragraphs>288</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DIRECCIÓN DE ANTINARCÓTICOS  SISTEMA DE GESTIÓN AMBIENTAL  PROGRAMA:  HACER USO EFICIENTE  DEL AGUA  “SI,  AHORRAS AGUA,  AHORRAS DINERO” </vt:lpstr>
      <vt:lpstr>SISTEMA DE GESTIÓN AMBIENTAL  contenido</vt:lpstr>
      <vt:lpstr>¿Por que se debe implementar el  S.G.A?</vt:lpstr>
      <vt:lpstr>¿Por que se debe implementar el S.G.A?</vt:lpstr>
      <vt:lpstr>¿Por que se debe implementar el S.G.A.?</vt:lpstr>
      <vt:lpstr>Política y objetivos ambientales</vt:lpstr>
      <vt:lpstr>Política Ambiental</vt:lpstr>
      <vt:lpstr>Objetivos Ambientales</vt:lpstr>
      <vt:lpstr>Control operacional: Programa Hacer Uso Eficiente del Agua.</vt:lpstr>
      <vt:lpstr>CONTROL OPERACIONAL: PROGRAMA HACER USO EFICIENTE DEL AGUA.</vt:lpstr>
      <vt:lpstr>CONTROL OPERACIONAL: PROGRAMA HACER USO EFICIENTE DEL AGUA.</vt:lpstr>
      <vt:lpstr>CONTROL OPERACIONAL: PROGRAMA HACER USO EFICIENTE DEL AGUA.</vt:lpstr>
      <vt:lpstr>CONTROL OPERACIONAL: PROGRAMA HACER USO EFICIENTE DEL AGUA.</vt:lpstr>
      <vt:lpstr>DIRECCIÓN DE ANTINARCÓTICOS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dc:creator>
  <cp:lastModifiedBy>OLGA.GUARNIZO</cp:lastModifiedBy>
  <cp:revision>387</cp:revision>
  <dcterms:created xsi:type="dcterms:W3CDTF">2010-08-09T17:52:17Z</dcterms:created>
  <dcterms:modified xsi:type="dcterms:W3CDTF">2011-07-12T13:07:06Z</dcterms:modified>
</cp:coreProperties>
</file>