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7099300" cy="93853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512" y="-7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69265"/>
          </a:xfrm>
          <a:prstGeom prst="rect">
            <a:avLst/>
          </a:prstGeom>
        </p:spPr>
        <p:txBody>
          <a:bodyPr vert="horz" lIns="93744" tIns="46872" rIns="93744" bIns="46872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469265"/>
          </a:xfrm>
          <a:prstGeom prst="rect">
            <a:avLst/>
          </a:prstGeom>
        </p:spPr>
        <p:txBody>
          <a:bodyPr vert="horz" lIns="93744" tIns="46872" rIns="93744" bIns="46872" rtlCol="0"/>
          <a:lstStyle>
            <a:lvl1pPr algn="r">
              <a:defRPr sz="1200"/>
            </a:lvl1pPr>
          </a:lstStyle>
          <a:p>
            <a:fld id="{7EF50032-41E7-4E0A-A2FC-5DAA580665FC}" type="datetimeFigureOut">
              <a:rPr lang="es-ES" smtClean="0"/>
              <a:pPr/>
              <a:t>12/07/2011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44" tIns="46872" rIns="93744" bIns="46872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930" y="4458018"/>
            <a:ext cx="5679440" cy="4223385"/>
          </a:xfrm>
          <a:prstGeom prst="rect">
            <a:avLst/>
          </a:prstGeom>
        </p:spPr>
        <p:txBody>
          <a:bodyPr vert="horz" lIns="93744" tIns="46872" rIns="93744" bIns="46872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914406"/>
            <a:ext cx="3076363" cy="469265"/>
          </a:xfrm>
          <a:prstGeom prst="rect">
            <a:avLst/>
          </a:prstGeom>
        </p:spPr>
        <p:txBody>
          <a:bodyPr vert="horz" lIns="93744" tIns="46872" rIns="93744" bIns="46872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294" y="8914406"/>
            <a:ext cx="3076363" cy="469265"/>
          </a:xfrm>
          <a:prstGeom prst="rect">
            <a:avLst/>
          </a:prstGeom>
        </p:spPr>
        <p:txBody>
          <a:bodyPr vert="horz" lIns="93744" tIns="46872" rIns="93744" bIns="46872" rtlCol="0" anchor="b"/>
          <a:lstStyle>
            <a:lvl1pPr algn="r">
              <a:defRPr sz="1200"/>
            </a:lvl1pPr>
          </a:lstStyle>
          <a:p>
            <a:fld id="{6F6289E9-B1B4-4572-BA2D-247C9A443D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289E9-B1B4-4572-BA2D-247C9A443DA1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1E31-D208-4FDB-8834-F4734CBCA72D}" type="datetimeFigureOut">
              <a:rPr lang="es-ES" smtClean="0"/>
              <a:pPr/>
              <a:t>12/07/2011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8932-6D04-498A-8FB6-4327F706E4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1E31-D208-4FDB-8834-F4734CBCA72D}" type="datetimeFigureOut">
              <a:rPr lang="es-ES" smtClean="0"/>
              <a:pPr/>
              <a:t>12/07/2011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8932-6D04-498A-8FB6-4327F706E4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1E31-D208-4FDB-8834-F4734CBCA72D}" type="datetimeFigureOut">
              <a:rPr lang="es-ES" smtClean="0"/>
              <a:pPr/>
              <a:t>12/07/2011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8932-6D04-498A-8FB6-4327F706E4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1E31-D208-4FDB-8834-F4734CBCA72D}" type="datetimeFigureOut">
              <a:rPr lang="es-ES" smtClean="0"/>
              <a:pPr/>
              <a:t>12/07/2011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8932-6D04-498A-8FB6-4327F706E4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1E31-D208-4FDB-8834-F4734CBCA72D}" type="datetimeFigureOut">
              <a:rPr lang="es-ES" smtClean="0"/>
              <a:pPr/>
              <a:t>12/07/2011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8932-6D04-498A-8FB6-4327F706E4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1E31-D208-4FDB-8834-F4734CBCA72D}" type="datetimeFigureOut">
              <a:rPr lang="es-ES" smtClean="0"/>
              <a:pPr/>
              <a:t>12/07/2011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8932-6D04-498A-8FB6-4327F706E4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1E31-D208-4FDB-8834-F4734CBCA72D}" type="datetimeFigureOut">
              <a:rPr lang="es-ES" smtClean="0"/>
              <a:pPr/>
              <a:t>12/07/2011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8932-6D04-498A-8FB6-4327F706E4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1E31-D208-4FDB-8834-F4734CBCA72D}" type="datetimeFigureOut">
              <a:rPr lang="es-ES" smtClean="0"/>
              <a:pPr/>
              <a:t>12/07/2011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8932-6D04-498A-8FB6-4327F706E4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1E31-D208-4FDB-8834-F4734CBCA72D}" type="datetimeFigureOut">
              <a:rPr lang="es-ES" smtClean="0"/>
              <a:pPr/>
              <a:t>12/07/2011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8932-6D04-498A-8FB6-4327F706E4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1E31-D208-4FDB-8834-F4734CBCA72D}" type="datetimeFigureOut">
              <a:rPr lang="es-ES" smtClean="0"/>
              <a:pPr/>
              <a:t>12/07/2011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8932-6D04-498A-8FB6-4327F706E4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1E31-D208-4FDB-8834-F4734CBCA72D}" type="datetimeFigureOut">
              <a:rPr lang="es-ES" smtClean="0"/>
              <a:pPr/>
              <a:t>12/07/2011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8932-6D04-498A-8FB6-4327F706E4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F1E31-D208-4FDB-8834-F4734CBCA72D}" type="datetimeFigureOut">
              <a:rPr lang="es-ES" smtClean="0"/>
              <a:pPr/>
              <a:t>12/07/2011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98932-6D04-498A-8FB6-4327F706E4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608140" y="836712"/>
            <a:ext cx="4392488" cy="4968552"/>
          </a:xfrm>
          <a:prstGeom prst="roundRect">
            <a:avLst>
              <a:gd name="adj" fmla="val 2318"/>
            </a:avLst>
          </a:prstGeom>
          <a:solidFill>
            <a:schemeClr val="accent5">
              <a:lumMod val="60000"/>
              <a:lumOff val="40000"/>
              <a:alpha val="28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7075" y="4724802"/>
            <a:ext cx="1979767" cy="1691227"/>
          </a:xfrm>
          <a:prstGeom prst="roundRect">
            <a:avLst>
              <a:gd name="adj" fmla="val 2855"/>
            </a:avLst>
          </a:prstGeom>
          <a:solidFill>
            <a:srgbClr val="FFFFFF">
              <a:shade val="85000"/>
            </a:srgbClr>
          </a:solidFill>
          <a:ln w="31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29" name="Picture 5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4942" y="881060"/>
            <a:ext cx="2071702" cy="1619246"/>
          </a:xfrm>
          <a:prstGeom prst="roundRect">
            <a:avLst>
              <a:gd name="adj" fmla="val 2855"/>
            </a:avLst>
          </a:prstGeom>
          <a:solidFill>
            <a:srgbClr val="FFFFFF">
              <a:shade val="85000"/>
            </a:srgbClr>
          </a:solidFill>
          <a:ln w="31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14517" y="2811994"/>
            <a:ext cx="2043631" cy="1688576"/>
          </a:xfrm>
          <a:prstGeom prst="roundRect">
            <a:avLst>
              <a:gd name="adj" fmla="val 2855"/>
            </a:avLst>
          </a:prstGeom>
          <a:solidFill>
            <a:srgbClr val="FFFFFF">
              <a:shade val="85000"/>
            </a:srgbClr>
          </a:solidFill>
          <a:ln w="31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4" name="23 Rectángulo redondeado"/>
          <p:cNvSpPr/>
          <p:nvPr/>
        </p:nvSpPr>
        <p:spPr>
          <a:xfrm>
            <a:off x="390976" y="144016"/>
            <a:ext cx="4752528" cy="659735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/>
            <a:r>
              <a:rPr lang="es-ES" sz="1600" b="1" dirty="0" smtClean="0">
                <a:solidFill>
                  <a:srgbClr val="006600"/>
                </a:solidFill>
                <a:latin typeface="Calibri" pitchFamily="34" charset="0"/>
              </a:rPr>
              <a:t>DECALOGO DE BUENAS PRÁCTICAS EN EL USO EFICIENTE DEL AGUA</a:t>
            </a:r>
          </a:p>
          <a:p>
            <a:pPr marL="342900" indent="-342900" algn="just"/>
            <a:endParaRPr lang="es-ES" sz="12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s-ES" sz="1200" b="1" dirty="0" smtClean="0">
                <a:solidFill>
                  <a:schemeClr val="tx1"/>
                </a:solidFill>
                <a:latin typeface="Calibri" pitchFamily="34" charset="0"/>
              </a:rPr>
              <a:t>Cerrar la llave mientras se enjabona, se afeita o se cepilla los  dientes.</a:t>
            </a:r>
          </a:p>
          <a:p>
            <a:pPr marL="342900" lvl="0" indent="-342900" algn="just">
              <a:buFont typeface="+mj-lt"/>
              <a:buAutoNum type="arabicPeriod"/>
            </a:pPr>
            <a:endParaRPr lang="es-ES" sz="7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s-ES" sz="1200" b="1" dirty="0" smtClean="0">
                <a:solidFill>
                  <a:schemeClr val="tx1"/>
                </a:solidFill>
                <a:latin typeface="Calibri" pitchFamily="34" charset="0"/>
              </a:rPr>
              <a:t>Cuide los dispositivos de disminución de presión, difusores y temporizadores de consumo de agua.</a:t>
            </a:r>
          </a:p>
          <a:p>
            <a:pPr marL="342900" lvl="0" indent="-342900" algn="just">
              <a:buFont typeface="+mj-lt"/>
              <a:buAutoNum type="arabicPeriod"/>
            </a:pPr>
            <a:endParaRPr lang="es-ES" sz="7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s-ES" sz="1200" b="1" dirty="0" smtClean="0">
                <a:solidFill>
                  <a:schemeClr val="tx1"/>
                </a:solidFill>
                <a:latin typeface="Calibri" pitchFamily="34" charset="0"/>
              </a:rPr>
              <a:t>No utilice el chorro para lavar vegetales, utilice un recipiente para lavarlos.</a:t>
            </a:r>
          </a:p>
          <a:p>
            <a:pPr marL="342900" lvl="0" indent="-342900" algn="just">
              <a:buFont typeface="+mj-lt"/>
              <a:buAutoNum type="arabicPeriod"/>
            </a:pPr>
            <a:endParaRPr lang="es-ES" sz="6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s-ES" sz="1200" b="1" dirty="0" smtClean="0">
                <a:solidFill>
                  <a:schemeClr val="tx1"/>
                </a:solidFill>
                <a:latin typeface="Calibri" pitchFamily="34" charset="0"/>
              </a:rPr>
              <a:t>No utilice el sanitario y orinales como basurero, contribuyendo al gasto innecesario de agua.</a:t>
            </a:r>
          </a:p>
          <a:p>
            <a:pPr marL="342900" lvl="0" indent="-342900" algn="just">
              <a:buFont typeface="+mj-lt"/>
              <a:buAutoNum type="arabicPeriod"/>
            </a:pPr>
            <a:endParaRPr lang="es-ES" sz="7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s-ES" sz="1200" b="1" dirty="0" smtClean="0">
                <a:solidFill>
                  <a:schemeClr val="tx1"/>
                </a:solidFill>
                <a:latin typeface="Calibri" pitchFamily="34" charset="0"/>
              </a:rPr>
              <a:t>En limpieza de instalaciones y pisos utilizar recipientes  (baldes) para enjuague de elementos.</a:t>
            </a:r>
          </a:p>
          <a:p>
            <a:pPr marL="342900" lvl="0" indent="-342900" algn="just">
              <a:buFont typeface="+mj-lt"/>
              <a:buAutoNum type="arabicPeriod"/>
            </a:pPr>
            <a:endParaRPr lang="es-ES" sz="7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s-ES" sz="1200" b="1" dirty="0" smtClean="0">
                <a:solidFill>
                  <a:schemeClr val="tx1"/>
                </a:solidFill>
                <a:latin typeface="Calibri" pitchFamily="34" charset="0"/>
              </a:rPr>
              <a:t>Revise periódicamente el estado de los accesorios y dispositivos sanitarios.</a:t>
            </a:r>
          </a:p>
          <a:p>
            <a:pPr marL="342900" lvl="0" indent="-342900" algn="just">
              <a:buFont typeface="+mj-lt"/>
              <a:buAutoNum type="arabicPeriod"/>
            </a:pPr>
            <a:endParaRPr lang="es-ES" sz="7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s-ES" sz="1200" b="1" dirty="0" smtClean="0">
                <a:solidFill>
                  <a:schemeClr val="tx1"/>
                </a:solidFill>
                <a:latin typeface="Calibri" pitchFamily="34" charset="0"/>
              </a:rPr>
              <a:t>Si le es posible repare la fuga de agua o repórtela al personal especializado de mantenimiento.</a:t>
            </a:r>
          </a:p>
          <a:p>
            <a:pPr marL="342900" lvl="0" indent="-342900" algn="just">
              <a:buFont typeface="+mj-lt"/>
              <a:buAutoNum type="arabicPeriod"/>
            </a:pPr>
            <a:endParaRPr lang="es-ES" sz="7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s-ES" sz="1200" b="1" dirty="0" smtClean="0">
                <a:solidFill>
                  <a:schemeClr val="tx1"/>
                </a:solidFill>
                <a:latin typeface="Calibri" pitchFamily="34" charset="0"/>
              </a:rPr>
              <a:t>No riegue el jardín durante las horas de mayor calor, pues el agua se evapora, hágalo temprano en la mañana o al caer el sol.</a:t>
            </a:r>
          </a:p>
          <a:p>
            <a:pPr marL="342900" lvl="0" indent="-342900" algn="just">
              <a:buFont typeface="+mj-lt"/>
              <a:buAutoNum type="arabicPeriod"/>
            </a:pPr>
            <a:endParaRPr lang="es-ES" sz="7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s-ES" sz="1200" b="1" dirty="0" smtClean="0">
                <a:solidFill>
                  <a:schemeClr val="tx1"/>
                </a:solidFill>
                <a:latin typeface="Calibri" pitchFamily="34" charset="0"/>
              </a:rPr>
              <a:t>Hable con sus compañeros sobre las buenas practicas del uso eficiente del agua.</a:t>
            </a:r>
          </a:p>
          <a:p>
            <a:pPr marL="342900" lvl="0" indent="-342900" algn="just">
              <a:buFont typeface="+mj-lt"/>
              <a:buAutoNum type="arabicPeriod"/>
            </a:pPr>
            <a:endParaRPr lang="es-ES" sz="7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s-ES" sz="1200" b="1" dirty="0" smtClean="0">
                <a:solidFill>
                  <a:schemeClr val="tx1"/>
                </a:solidFill>
                <a:latin typeface="Calibri" pitchFamily="34" charset="0"/>
              </a:rPr>
              <a:t>Enseña a todos los miembros de tu familia y amigos estas medidas de uso eficiente del agua.</a:t>
            </a:r>
          </a:p>
          <a:p>
            <a:pPr algn="just">
              <a:buNone/>
            </a:pPr>
            <a:endParaRPr lang="es-ES" sz="12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es-ES" sz="1200" b="1" dirty="0" smtClean="0">
                <a:solidFill>
                  <a:srgbClr val="006600"/>
                </a:solidFill>
                <a:latin typeface="Calibri" pitchFamily="34" charset="0"/>
              </a:rPr>
              <a:t>“Sea un líder policial en la difusión de las buenas prácticas del uso eficiente del agua, nuestro planeta y las futuras generaciones que vivirán en él, se lo agradecerán”.</a:t>
            </a:r>
            <a:endParaRPr lang="es-ES" sz="1200" b="1" dirty="0">
              <a:solidFill>
                <a:srgbClr val="006600"/>
              </a:solidFill>
              <a:latin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/>
          <a:srcRect l="20791" t="76905" r="21465" b="20897"/>
          <a:stretch>
            <a:fillRect/>
          </a:stretch>
        </p:blipFill>
        <p:spPr bwMode="auto">
          <a:xfrm>
            <a:off x="0" y="6627503"/>
            <a:ext cx="9144000" cy="23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8 Imagen" descr="ESCUDO DIRAN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61842" y="214290"/>
            <a:ext cx="939314" cy="500066"/>
          </a:xfrm>
          <a:prstGeom prst="rect">
            <a:avLst/>
          </a:prstGeom>
        </p:spPr>
      </p:pic>
      <p:pic>
        <p:nvPicPr>
          <p:cNvPr id="10" name="9 Imagen" descr="escudo_diran copia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75683" y="1389609"/>
            <a:ext cx="7453969" cy="4253969"/>
          </a:xfrm>
          <a:prstGeom prst="rect">
            <a:avLst/>
          </a:prstGeom>
        </p:spPr>
      </p:pic>
      <p:pic>
        <p:nvPicPr>
          <p:cNvPr id="11" name="10 Imagen" descr="11 (139)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0" y="71414"/>
            <a:ext cx="785786" cy="7244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209</Words>
  <Application>Microsoft Office PowerPoint</Application>
  <PresentationFormat>Presentación en pantalla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PLANECINTE</dc:creator>
  <cp:lastModifiedBy>OLGA.GUARNIZO</cp:lastModifiedBy>
  <cp:revision>8</cp:revision>
  <dcterms:created xsi:type="dcterms:W3CDTF">2011-02-14T16:23:22Z</dcterms:created>
  <dcterms:modified xsi:type="dcterms:W3CDTF">2011-07-12T12:57:41Z</dcterms:modified>
</cp:coreProperties>
</file>